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5" r:id="rId5"/>
    <p:sldId id="369" r:id="rId6"/>
    <p:sldId id="367" r:id="rId7"/>
    <p:sldId id="372" r:id="rId8"/>
    <p:sldId id="371" r:id="rId9"/>
    <p:sldId id="373" r:id="rId10"/>
    <p:sldId id="361" r:id="rId11"/>
    <p:sldId id="363" r:id="rId12"/>
    <p:sldId id="365" r:id="rId13"/>
  </p:sldIdLst>
  <p:sldSz cx="12188825"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59D40"/>
    <a:srgbClr val="1C44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6" autoAdjust="0"/>
    <p:restoredTop sz="83379" autoAdjust="0"/>
  </p:normalViewPr>
  <p:slideViewPr>
    <p:cSldViewPr showGuides="1">
      <p:cViewPr>
        <p:scale>
          <a:sx n="100" d="100"/>
          <a:sy n="100" d="100"/>
        </p:scale>
        <p:origin x="174" y="26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528"/>
    </p:cViewPr>
  </p:sorterViewPr>
  <p:notesViewPr>
    <p:cSldViewPr showGuides="1">
      <p:cViewPr varScale="1">
        <p:scale>
          <a:sx n="63" d="100"/>
          <a:sy n="63" d="100"/>
        </p:scale>
        <p:origin x="1986"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Weiss" userId="2c52bbd37ccb394c" providerId="LiveId" clId="{567E4293-B910-4633-9066-8268EEE5C0FC}"/>
    <pc:docChg chg="undo custSel modSld">
      <pc:chgData name="Kathleen Weiss" userId="2c52bbd37ccb394c" providerId="LiveId" clId="{567E4293-B910-4633-9066-8268EEE5C0FC}" dt="2017-09-18T18:48:12.439" v="155" actId="113"/>
      <pc:docMkLst>
        <pc:docMk/>
      </pc:docMkLst>
      <pc:sldChg chg="modSp">
        <pc:chgData name="Kathleen Weiss" userId="2c52bbd37ccb394c" providerId="LiveId" clId="{567E4293-B910-4633-9066-8268EEE5C0FC}" dt="2017-09-18T18:48:12.439" v="155" actId="113"/>
        <pc:sldMkLst>
          <pc:docMk/>
          <pc:sldMk cId="2808920126" sldId="265"/>
        </pc:sldMkLst>
        <pc:spChg chg="mod">
          <ac:chgData name="Kathleen Weiss" userId="2c52bbd37ccb394c" providerId="LiveId" clId="{567E4293-B910-4633-9066-8268EEE5C0FC}" dt="2017-09-18T18:48:12.439" v="155" actId="113"/>
          <ac:spMkLst>
            <pc:docMk/>
            <pc:sldMk cId="2808920126" sldId="265"/>
            <ac:spMk id="2" creationId="{657C2B01-AB8E-4E54-A4F6-C21D5FF05E05}"/>
          </ac:spMkLst>
        </pc:spChg>
      </pc:sldChg>
      <pc:sldChg chg="modSp">
        <pc:chgData name="Kathleen Weiss" userId="2c52bbd37ccb394c" providerId="LiveId" clId="{567E4293-B910-4633-9066-8268EEE5C0FC}" dt="2017-09-18T17:36:48.610" v="78" actId="20577"/>
        <pc:sldMkLst>
          <pc:docMk/>
          <pc:sldMk cId="86158707" sldId="361"/>
        </pc:sldMkLst>
        <pc:spChg chg="mod">
          <ac:chgData name="Kathleen Weiss" userId="2c52bbd37ccb394c" providerId="LiveId" clId="{567E4293-B910-4633-9066-8268EEE5C0FC}" dt="2017-09-18T17:36:48.610" v="78" actId="20577"/>
          <ac:spMkLst>
            <pc:docMk/>
            <pc:sldMk cId="86158707" sldId="361"/>
            <ac:spMk id="3" creationId="{00000000-0000-0000-0000-000000000000}"/>
          </ac:spMkLst>
        </pc:spChg>
      </pc:sldChg>
      <pc:sldChg chg="modSp">
        <pc:chgData name="Kathleen Weiss" userId="2c52bbd37ccb394c" providerId="LiveId" clId="{567E4293-B910-4633-9066-8268EEE5C0FC}" dt="2017-09-18T17:37:48.699" v="80" actId="20577"/>
        <pc:sldMkLst>
          <pc:docMk/>
          <pc:sldMk cId="1879546162" sldId="363"/>
        </pc:sldMkLst>
        <pc:spChg chg="mod">
          <ac:chgData name="Kathleen Weiss" userId="2c52bbd37ccb394c" providerId="LiveId" clId="{567E4293-B910-4633-9066-8268EEE5C0FC}" dt="2017-09-18T17:37:48.699" v="80" actId="20577"/>
          <ac:spMkLst>
            <pc:docMk/>
            <pc:sldMk cId="1879546162" sldId="363"/>
            <ac:spMk id="3" creationId="{00000000-0000-0000-0000-000000000000}"/>
          </ac:spMkLst>
        </pc:spChg>
      </pc:sldChg>
      <pc:sldChg chg="addSp delSp modSp modNotesTx">
        <pc:chgData name="Kathleen Weiss" userId="2c52bbd37ccb394c" providerId="LiveId" clId="{567E4293-B910-4633-9066-8268EEE5C0FC}" dt="2017-09-18T18:45:43.765" v="154" actId="1076"/>
        <pc:sldMkLst>
          <pc:docMk/>
          <pc:sldMk cId="370360446" sldId="367"/>
        </pc:sldMkLst>
        <pc:spChg chg="mod">
          <ac:chgData name="Kathleen Weiss" userId="2c52bbd37ccb394c" providerId="LiveId" clId="{567E4293-B910-4633-9066-8268EEE5C0FC}" dt="2017-09-18T17:34:57.287" v="75" actId="113"/>
          <ac:spMkLst>
            <pc:docMk/>
            <pc:sldMk cId="370360446" sldId="367"/>
            <ac:spMk id="3" creationId="{C3771986-5665-43BD-9540-182B34500341}"/>
          </ac:spMkLst>
        </pc:spChg>
        <pc:spChg chg="del mod">
          <ac:chgData name="Kathleen Weiss" userId="2c52bbd37ccb394c" providerId="LiveId" clId="{567E4293-B910-4633-9066-8268EEE5C0FC}" dt="2017-09-18T17:34:01.482" v="44" actId="478"/>
          <ac:spMkLst>
            <pc:docMk/>
            <pc:sldMk cId="370360446" sldId="367"/>
            <ac:spMk id="9" creationId="{E24E0F9E-8C9E-46B6-BDD2-5E7170AC1EDA}"/>
          </ac:spMkLst>
        </pc:spChg>
        <pc:spChg chg="mod">
          <ac:chgData name="Kathleen Weiss" userId="2c52bbd37ccb394c" providerId="LiveId" clId="{567E4293-B910-4633-9066-8268EEE5C0FC}" dt="2017-09-18T17:34:53.283" v="74" actId="113"/>
          <ac:spMkLst>
            <pc:docMk/>
            <pc:sldMk cId="370360446" sldId="367"/>
            <ac:spMk id="12" creationId="{37FD840B-15DB-4C7A-BF6E-C1F3FDFB1CE8}"/>
          </ac:spMkLst>
        </pc:spChg>
        <pc:picChg chg="add mod">
          <ac:chgData name="Kathleen Weiss" userId="2c52bbd37ccb394c" providerId="LiveId" clId="{567E4293-B910-4633-9066-8268EEE5C0FC}" dt="2017-09-18T18:43:50.908" v="144" actId="1076"/>
          <ac:picMkLst>
            <pc:docMk/>
            <pc:sldMk cId="370360446" sldId="367"/>
            <ac:picMk id="9" creationId="{77BC32B9-136C-46AC-8352-5CDF74F6139B}"/>
          </ac:picMkLst>
        </pc:picChg>
        <pc:picChg chg="add mod">
          <ac:chgData name="Kathleen Weiss" userId="2c52bbd37ccb394c" providerId="LiveId" clId="{567E4293-B910-4633-9066-8268EEE5C0FC}" dt="2017-09-18T17:34:39.360" v="72" actId="1076"/>
          <ac:picMkLst>
            <pc:docMk/>
            <pc:sldMk cId="370360446" sldId="367"/>
            <ac:picMk id="11" creationId="{980F7E52-A3F7-4B9B-BABF-AF7CC537330F}"/>
          </ac:picMkLst>
        </pc:picChg>
        <pc:picChg chg="mod">
          <ac:chgData name="Kathleen Weiss" userId="2c52bbd37ccb394c" providerId="LiveId" clId="{567E4293-B910-4633-9066-8268EEE5C0FC}" dt="2017-09-18T17:35:01.476" v="77" actId="1076"/>
          <ac:picMkLst>
            <pc:docMk/>
            <pc:sldMk cId="370360446" sldId="367"/>
            <ac:picMk id="19" creationId="{52343C09-5B2B-49D8-A68C-9CDD7F9A3C67}"/>
          </ac:picMkLst>
        </pc:picChg>
        <pc:picChg chg="mod">
          <ac:chgData name="Kathleen Weiss" userId="2c52bbd37ccb394c" providerId="LiveId" clId="{567E4293-B910-4633-9066-8268EEE5C0FC}" dt="2017-09-18T18:45:43.765" v="154" actId="1076"/>
          <ac:picMkLst>
            <pc:docMk/>
            <pc:sldMk cId="370360446" sldId="367"/>
            <ac:picMk id="23" creationId="{F893652C-0059-43B0-8C08-C1C4BAEAE115}"/>
          </ac:picMkLst>
        </pc:picChg>
        <pc:picChg chg="mod">
          <ac:chgData name="Kathleen Weiss" userId="2c52bbd37ccb394c" providerId="LiveId" clId="{567E4293-B910-4633-9066-8268EEE5C0FC}" dt="2017-09-18T18:45:28.965" v="150" actId="1076"/>
          <ac:picMkLst>
            <pc:docMk/>
            <pc:sldMk cId="370360446" sldId="367"/>
            <ac:picMk id="30" creationId="{4C471AFC-2DB9-445A-AFCE-6DFE9B4DD5B0}"/>
          </ac:picMkLst>
        </pc:picChg>
        <pc:picChg chg="mod">
          <ac:chgData name="Kathleen Weiss" userId="2c52bbd37ccb394c" providerId="LiveId" clId="{567E4293-B910-4633-9066-8268EEE5C0FC}" dt="2017-09-18T18:45:37.509" v="152" actId="1076"/>
          <ac:picMkLst>
            <pc:docMk/>
            <pc:sldMk cId="370360446" sldId="367"/>
            <ac:picMk id="1026" creationId="{8A9565D8-1BFA-4CC0-8E6A-3360BFA69C8C}"/>
          </ac:picMkLst>
        </pc:picChg>
        <pc:picChg chg="add del mod">
          <ac:chgData name="Kathleen Weiss" userId="2c52bbd37ccb394c" providerId="LiveId" clId="{567E4293-B910-4633-9066-8268EEE5C0FC}" dt="2017-09-18T18:43:51.682" v="145" actId="1076"/>
          <ac:picMkLst>
            <pc:docMk/>
            <pc:sldMk cId="370360446" sldId="367"/>
            <ac:picMk id="1028" creationId="{F9E19B7F-E16A-46BB-916D-07E5FBA0C2AE}"/>
          </ac:picMkLst>
        </pc:picChg>
        <pc:picChg chg="add mod">
          <ac:chgData name="Kathleen Weiss" userId="2c52bbd37ccb394c" providerId="LiveId" clId="{567E4293-B910-4633-9066-8268EEE5C0FC}" dt="2017-09-18T18:43:58.645" v="147" actId="1076"/>
          <ac:picMkLst>
            <pc:docMk/>
            <pc:sldMk cId="370360446" sldId="367"/>
            <ac:picMk id="1030" creationId="{DB3D28F0-A88D-4F0D-B8BB-BD53A06E943F}"/>
          </ac:picMkLst>
        </pc:picChg>
      </pc:sldChg>
      <pc:sldChg chg="modSp">
        <pc:chgData name="Kathleen Weiss" userId="2c52bbd37ccb394c" providerId="LiveId" clId="{567E4293-B910-4633-9066-8268EEE5C0FC}" dt="2017-09-18T17:41:23.690" v="81" actId="122"/>
        <pc:sldMkLst>
          <pc:docMk/>
          <pc:sldMk cId="2403563818" sldId="369"/>
        </pc:sldMkLst>
        <pc:spChg chg="mod">
          <ac:chgData name="Kathleen Weiss" userId="2c52bbd37ccb394c" providerId="LiveId" clId="{567E4293-B910-4633-9066-8268EEE5C0FC}" dt="2017-09-18T17:41:23.690" v="81" actId="122"/>
          <ac:spMkLst>
            <pc:docMk/>
            <pc:sldMk cId="2403563818" sldId="369"/>
            <ac:spMk id="9" creationId="{C537A55A-5D4D-4214-A803-F4897541B9A4}"/>
          </ac:spMkLst>
        </pc:spChg>
      </pc:sldChg>
      <pc:sldChg chg="addSp delSp modSp modNotesTx">
        <pc:chgData name="Kathleen Weiss" userId="2c52bbd37ccb394c" providerId="LiveId" clId="{567E4293-B910-4633-9066-8268EEE5C0FC}" dt="2017-09-18T18:11:36.548" v="133" actId="1076"/>
        <pc:sldMkLst>
          <pc:docMk/>
          <pc:sldMk cId="3232888543" sldId="372"/>
        </pc:sldMkLst>
        <pc:picChg chg="del">
          <ac:chgData name="Kathleen Weiss" userId="2c52bbd37ccb394c" providerId="LiveId" clId="{567E4293-B910-4633-9066-8268EEE5C0FC}" dt="2017-09-18T18:06:05.345" v="83" actId="478"/>
          <ac:picMkLst>
            <pc:docMk/>
            <pc:sldMk cId="3232888543" sldId="372"/>
            <ac:picMk id="7" creationId="{00000000-0000-0000-0000-000000000000}"/>
          </ac:picMkLst>
        </pc:picChg>
        <pc:picChg chg="add mod modCrop">
          <ac:chgData name="Kathleen Weiss" userId="2c52bbd37ccb394c" providerId="LiveId" clId="{567E4293-B910-4633-9066-8268EEE5C0FC}" dt="2017-09-18T18:11:36.548" v="133" actId="1076"/>
          <ac:picMkLst>
            <pc:docMk/>
            <pc:sldMk cId="3232888543" sldId="372"/>
            <ac:picMk id="8" creationId="{DC99484C-69D6-4968-BC05-C7A092A66097}"/>
          </ac:picMkLst>
        </pc:picChg>
        <pc:picChg chg="add del mod modCrop">
          <ac:chgData name="Kathleen Weiss" userId="2c52bbd37ccb394c" providerId="LiveId" clId="{567E4293-B910-4633-9066-8268EEE5C0FC}" dt="2017-09-18T18:11:04.288" v="128" actId="478"/>
          <ac:picMkLst>
            <pc:docMk/>
            <pc:sldMk cId="3232888543" sldId="372"/>
            <ac:picMk id="11" creationId="{5D630548-7C9A-490C-A76B-AE80DDC838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pPr/>
              <a:t>10/15/2017</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pPr/>
              <a:t>10/15/2017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dirty="0"/>
          </a:p>
        </p:txBody>
      </p:sp>
    </p:spTree>
    <p:extLst>
      <p:ext uri="{BB962C8B-B14F-4D97-AF65-F5344CB8AC3E}">
        <p14:creationId xmlns:p14="http://schemas.microsoft.com/office/powerpoint/2010/main" xmlns="" val="122449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a:t>
            </a:fld>
            <a:endParaRPr lang="en-US" dirty="0"/>
          </a:p>
        </p:txBody>
      </p:sp>
    </p:spTree>
    <p:extLst>
      <p:ext uri="{BB962C8B-B14F-4D97-AF65-F5344CB8AC3E}">
        <p14:creationId xmlns:p14="http://schemas.microsoft.com/office/powerpoint/2010/main" xmlns="" val="294633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a:t>
            </a:fld>
            <a:endParaRPr lang="en-US" dirty="0"/>
          </a:p>
        </p:txBody>
      </p:sp>
    </p:spTree>
    <p:extLst>
      <p:ext uri="{BB962C8B-B14F-4D97-AF65-F5344CB8AC3E}">
        <p14:creationId xmlns:p14="http://schemas.microsoft.com/office/powerpoint/2010/main" xmlns="" val="257778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a:t>
            </a:fld>
            <a:endParaRPr lang="en-US" dirty="0"/>
          </a:p>
        </p:txBody>
      </p:sp>
    </p:spTree>
    <p:extLst>
      <p:ext uri="{BB962C8B-B14F-4D97-AF65-F5344CB8AC3E}">
        <p14:creationId xmlns:p14="http://schemas.microsoft.com/office/powerpoint/2010/main" xmlns="" val="90194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a:t>
            </a:fld>
            <a:endParaRPr lang="en-US" dirty="0"/>
          </a:p>
        </p:txBody>
      </p:sp>
    </p:spTree>
    <p:extLst>
      <p:ext uri="{BB962C8B-B14F-4D97-AF65-F5344CB8AC3E}">
        <p14:creationId xmlns:p14="http://schemas.microsoft.com/office/powerpoint/2010/main" xmlns="" val="358520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7</a:t>
            </a:fld>
            <a:endParaRPr lang="en-US" dirty="0"/>
          </a:p>
        </p:txBody>
      </p:sp>
    </p:spTree>
    <p:extLst>
      <p:ext uri="{BB962C8B-B14F-4D97-AF65-F5344CB8AC3E}">
        <p14:creationId xmlns:p14="http://schemas.microsoft.com/office/powerpoint/2010/main" xmlns="" val="305411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8</a:t>
            </a:fld>
            <a:endParaRPr lang="en-US" dirty="0"/>
          </a:p>
        </p:txBody>
      </p:sp>
    </p:spTree>
    <p:extLst>
      <p:ext uri="{BB962C8B-B14F-4D97-AF65-F5344CB8AC3E}">
        <p14:creationId xmlns:p14="http://schemas.microsoft.com/office/powerpoint/2010/main" xmlns="" val="111869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uk-UA" smtClean="0"/>
              <a:pPr/>
              <a:t>9</a:t>
            </a:fld>
            <a:endParaRPr lang="uk-UA" dirty="0"/>
          </a:p>
        </p:txBody>
      </p:sp>
    </p:spTree>
    <p:extLst>
      <p:ext uri="{BB962C8B-B14F-4D97-AF65-F5344CB8AC3E}">
        <p14:creationId xmlns:p14="http://schemas.microsoft.com/office/powerpoint/2010/main" xmlns="" val="6190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KGH - For an Analytical and Operational Advantage </a:t>
            </a:r>
            <a:endParaRPr dirty="0"/>
          </a:p>
        </p:txBody>
      </p:sp>
      <p:sp>
        <p:nvSpPr>
          <p:cNvPr id="4" name="Date Placeholder 3"/>
          <p:cNvSpPr>
            <a:spLocks noGrp="1"/>
          </p:cNvSpPr>
          <p:nvPr>
            <p:ph type="dt" sz="half" idx="10"/>
          </p:nvPr>
        </p:nvSpPr>
        <p:spPr/>
        <p:txBody>
          <a:bodyPr/>
          <a:lstStyle/>
          <a:p>
            <a:fld id="{9F966B98-2FAA-5342-A251-EDF98BB9DB7D}" type="datetime1">
              <a:rPr lang="en-US" smtClean="0"/>
              <a:pPr/>
              <a:t>10/15/2017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KGH - For an Analytical and Operational Advantage </a:t>
            </a:r>
            <a:endParaRPr dirty="0"/>
          </a:p>
        </p:txBody>
      </p:sp>
      <p:sp>
        <p:nvSpPr>
          <p:cNvPr id="4" name="Date Placeholder 3"/>
          <p:cNvSpPr>
            <a:spLocks noGrp="1"/>
          </p:cNvSpPr>
          <p:nvPr>
            <p:ph type="dt" sz="half" idx="10"/>
          </p:nvPr>
        </p:nvSpPr>
        <p:spPr/>
        <p:txBody>
          <a:bodyPr/>
          <a:lstStyle/>
          <a:p>
            <a:fld id="{264212B5-7A12-E54F-855E-16718DC60882}" type="datetime1">
              <a:rPr lang="en-US" smtClean="0"/>
              <a:pPr/>
              <a:t>10/15/2017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p:spPr>
        <p:txBody>
          <a:bodyPr/>
          <a:lstStyle>
            <a:lvl1pPr>
              <a:defRPr/>
            </a:lvl1pPr>
          </a:lstStyle>
          <a:p>
            <a:r>
              <a:rPr lang="en-US" dirty="0"/>
              <a:t>KGH Proprietary</a:t>
            </a:r>
          </a:p>
        </p:txBody>
      </p:sp>
      <p:sp>
        <p:nvSpPr>
          <p:cNvPr id="4" name="Date Placeholder 3"/>
          <p:cNvSpPr>
            <a:spLocks noGrp="1"/>
          </p:cNvSpPr>
          <p:nvPr>
            <p:ph type="dt" sz="half" idx="10"/>
          </p:nvPr>
        </p:nvSpPr>
        <p:spPr/>
        <p:txBody>
          <a:bodyPr/>
          <a:lstStyle/>
          <a:p>
            <a:fld id="{96C2707A-5898-9147-86EE-A402C8625EE4}" type="datetime1">
              <a:rPr lang="en-US" smtClean="0"/>
              <a:pPr/>
              <a:t>10/15/2017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KGH - For an Analytical and Operational Advantage </a:t>
            </a:r>
            <a:endParaRPr dirty="0"/>
          </a:p>
        </p:txBody>
      </p:sp>
      <p:sp>
        <p:nvSpPr>
          <p:cNvPr id="4" name="Date Placeholder 3"/>
          <p:cNvSpPr>
            <a:spLocks noGrp="1"/>
          </p:cNvSpPr>
          <p:nvPr>
            <p:ph type="dt" sz="half" idx="10"/>
          </p:nvPr>
        </p:nvSpPr>
        <p:spPr/>
        <p:txBody>
          <a:bodyPr/>
          <a:lstStyle/>
          <a:p>
            <a:fld id="{FAE64E84-39AA-2344-98F2-4A800FACC355}" type="datetime1">
              <a:rPr lang="en-US" smtClean="0"/>
              <a:pPr/>
              <a:t>10/15/2017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KGH - For an Analytical and Operational Advantage </a:t>
            </a:r>
            <a:endParaRPr dirty="0"/>
          </a:p>
        </p:txBody>
      </p:sp>
      <p:sp>
        <p:nvSpPr>
          <p:cNvPr id="5" name="Date Placeholder 4"/>
          <p:cNvSpPr>
            <a:spLocks noGrp="1"/>
          </p:cNvSpPr>
          <p:nvPr>
            <p:ph type="dt" sz="half" idx="10"/>
          </p:nvPr>
        </p:nvSpPr>
        <p:spPr/>
        <p:txBody>
          <a:bodyPr/>
          <a:lstStyle/>
          <a:p>
            <a:fld id="{0F2E56FB-CDFC-6A40-AAE4-C73A1391D531}" type="datetime1">
              <a:rPr lang="en-US" smtClean="0"/>
              <a:pPr/>
              <a:t>10/15/2017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KGH - For an Analytical and Operational Advantage </a:t>
            </a:r>
            <a:endParaRPr dirty="0"/>
          </a:p>
        </p:txBody>
      </p:sp>
      <p:sp>
        <p:nvSpPr>
          <p:cNvPr id="7" name="Date Placeholder 6"/>
          <p:cNvSpPr>
            <a:spLocks noGrp="1"/>
          </p:cNvSpPr>
          <p:nvPr>
            <p:ph type="dt" sz="half" idx="10"/>
          </p:nvPr>
        </p:nvSpPr>
        <p:spPr/>
        <p:txBody>
          <a:bodyPr/>
          <a:lstStyle/>
          <a:p>
            <a:fld id="{296B25D8-46E6-AB40-8687-35EED62BE7EA}" type="datetime1">
              <a:rPr lang="en-US" smtClean="0"/>
              <a:pPr/>
              <a:t>10/15/2017</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KGH - For an Analytical and Operational Advantage </a:t>
            </a:r>
            <a:endParaRPr dirty="0"/>
          </a:p>
        </p:txBody>
      </p:sp>
      <p:sp>
        <p:nvSpPr>
          <p:cNvPr id="3" name="Date Placeholder 2"/>
          <p:cNvSpPr>
            <a:spLocks noGrp="1"/>
          </p:cNvSpPr>
          <p:nvPr>
            <p:ph type="dt" sz="half" idx="10"/>
          </p:nvPr>
        </p:nvSpPr>
        <p:spPr/>
        <p:txBody>
          <a:bodyPr/>
          <a:lstStyle/>
          <a:p>
            <a:fld id="{8E8E72CA-7EBD-D948-85E4-3A3DD77B9E0F}" type="datetime1">
              <a:rPr lang="en-US" smtClean="0"/>
              <a:pPr/>
              <a:t>10/15/2017</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KGH - For an Analytical and Operational Advantage </a:t>
            </a:r>
            <a:endParaRPr dirty="0"/>
          </a:p>
        </p:txBody>
      </p:sp>
      <p:sp>
        <p:nvSpPr>
          <p:cNvPr id="2" name="Date Placeholder 1"/>
          <p:cNvSpPr>
            <a:spLocks noGrp="1"/>
          </p:cNvSpPr>
          <p:nvPr>
            <p:ph type="dt" sz="half" idx="10"/>
          </p:nvPr>
        </p:nvSpPr>
        <p:spPr/>
        <p:txBody>
          <a:bodyPr/>
          <a:lstStyle/>
          <a:p>
            <a:fld id="{4FF44751-7DE6-214E-BDF5-C3B528D2B729}" type="datetime1">
              <a:rPr lang="en-US" smtClean="0"/>
              <a:pPr/>
              <a:t>10/15/2017</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KGH - For an Analytical and Operational Advantage </a:t>
            </a:r>
            <a:endParaRPr dirty="0"/>
          </a:p>
        </p:txBody>
      </p:sp>
      <p:sp>
        <p:nvSpPr>
          <p:cNvPr id="5" name="Date Placeholder 4"/>
          <p:cNvSpPr>
            <a:spLocks noGrp="1"/>
          </p:cNvSpPr>
          <p:nvPr>
            <p:ph type="dt" sz="half" idx="10"/>
          </p:nvPr>
        </p:nvSpPr>
        <p:spPr/>
        <p:txBody>
          <a:bodyPr/>
          <a:lstStyle/>
          <a:p>
            <a:fld id="{6BB4AD67-54A5-A245-AA4F-F6AB77D3F378}" type="datetime1">
              <a:rPr lang="en-US" smtClean="0"/>
              <a:pPr/>
              <a:t>10/15/2017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r>
              <a:rPr lang="en-US" dirty="0"/>
              <a:t>KGH - For an Analytical and Operational Advantage </a:t>
            </a:r>
            <a:endParaRPr dirty="0"/>
          </a:p>
        </p:txBody>
      </p:sp>
      <p:sp>
        <p:nvSpPr>
          <p:cNvPr id="5" name="Date Placeholder 4"/>
          <p:cNvSpPr>
            <a:spLocks noGrp="1"/>
          </p:cNvSpPr>
          <p:nvPr>
            <p:ph type="dt" sz="half" idx="10"/>
          </p:nvPr>
        </p:nvSpPr>
        <p:spPr/>
        <p:txBody>
          <a:bodyPr/>
          <a:lstStyle/>
          <a:p>
            <a:fld id="{797C5936-ACBC-F045-8CD5-684CC7BE0828}" type="datetime1">
              <a:rPr lang="en-US" smtClean="0"/>
              <a:pPr/>
              <a:t>10/15/2017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KGH - For an Analytical and Operational Advantage </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EF0D6BFF-DC30-8840-85F0-02624DCFFA02}" type="datetime1">
              <a:rPr lang="en-US" smtClean="0"/>
              <a:pPr/>
              <a:t>10/15/2017</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png"/><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141412" y="2794174"/>
            <a:ext cx="9753600" cy="609600"/>
          </a:xfrm>
        </p:spPr>
        <p:txBody>
          <a:bodyPr>
            <a:noAutofit/>
          </a:bodyPr>
          <a:lstStyle/>
          <a:p>
            <a:r>
              <a:rPr lang="en-US" sz="2400" b="1" i="1" dirty="0">
                <a:solidFill>
                  <a:schemeClr val="tx2">
                    <a:lumMod val="75000"/>
                  </a:schemeClr>
                </a:solidFill>
              </a:rPr>
              <a:t>Providing an Analytical and Operational Advantage</a:t>
            </a:r>
            <a:endParaRPr lang="it-IT" sz="2400" b="1" i="1" dirty="0">
              <a:solidFill>
                <a:schemeClr val="tx2">
                  <a:lumMod val="75000"/>
                </a:schemeClr>
              </a:solidFill>
            </a:endParaRPr>
          </a:p>
        </p:txBody>
      </p:sp>
      <p:pic>
        <p:nvPicPr>
          <p:cNvPr id="6" name="Picture 5" descr="KGH Logo_larg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19041" y="533400"/>
            <a:ext cx="5721520" cy="18912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3212" y="4800600"/>
            <a:ext cx="1828800"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251536" y="4800600"/>
            <a:ext cx="1795876" cy="1828800"/>
          </a:xfrm>
          <a:prstGeom prst="rect">
            <a:avLst/>
          </a:prstGeom>
        </p:spPr>
      </p:pic>
      <p:sp>
        <p:nvSpPr>
          <p:cNvPr id="2" name="Rectangle 1">
            <a:extLst>
              <a:ext uri="{FF2B5EF4-FFF2-40B4-BE49-F238E27FC236}">
                <a16:creationId xmlns:a16="http://schemas.microsoft.com/office/drawing/2014/main" xmlns="" id="{657C2B01-AB8E-4E54-A4F6-C21D5FF05E05}"/>
              </a:ext>
            </a:extLst>
          </p:cNvPr>
          <p:cNvSpPr/>
          <p:nvPr/>
        </p:nvSpPr>
        <p:spPr>
          <a:xfrm>
            <a:off x="2268370" y="4382869"/>
            <a:ext cx="6874042" cy="646331"/>
          </a:xfrm>
          <a:prstGeom prst="rect">
            <a:avLst/>
          </a:prstGeom>
        </p:spPr>
        <p:txBody>
          <a:bodyPr wrap="square">
            <a:spAutoFit/>
          </a:bodyPr>
          <a:lstStyle/>
          <a:p>
            <a:r>
              <a:rPr lang="en-US" sz="3600" b="1" dirty="0">
                <a:solidFill>
                  <a:srgbClr val="006400"/>
                </a:solidFill>
              </a:rPr>
              <a:t>Preparedness without Paranoia</a:t>
            </a:r>
            <a:r>
              <a:rPr lang="en-US" sz="3600" dirty="0">
                <a:solidFill>
                  <a:srgbClr val="006400"/>
                </a:solidFill>
              </a:rPr>
              <a:t>™</a:t>
            </a:r>
            <a:endParaRPr lang="en-US" sz="3600" dirty="0"/>
          </a:p>
        </p:txBody>
      </p:sp>
      <p:sp>
        <p:nvSpPr>
          <p:cNvPr id="3" name="Rectangle 2">
            <a:extLst>
              <a:ext uri="{FF2B5EF4-FFF2-40B4-BE49-F238E27FC236}">
                <a16:creationId xmlns:a16="http://schemas.microsoft.com/office/drawing/2014/main" xmlns="" id="{E0B1D323-BA5F-4451-8C2D-63328D0945AC}"/>
              </a:ext>
            </a:extLst>
          </p:cNvPr>
          <p:cNvSpPr>
            <a:spLocks noChangeAspect="1"/>
          </p:cNvSpPr>
          <p:nvPr/>
        </p:nvSpPr>
        <p:spPr>
          <a:xfrm>
            <a:off x="2098340" y="5423520"/>
            <a:ext cx="1034629" cy="584775"/>
          </a:xfrm>
          <a:prstGeom prst="rect">
            <a:avLst/>
          </a:prstGeom>
        </p:spPr>
        <p:txBody>
          <a:bodyPr wrap="square">
            <a:spAutoFit/>
          </a:bodyPr>
          <a:lstStyle/>
          <a:p>
            <a:r>
              <a:rPr lang="en-US" sz="3200" b="1" dirty="0">
                <a:solidFill>
                  <a:srgbClr val="006400"/>
                </a:solidFill>
              </a:rPr>
              <a:t>®</a:t>
            </a:r>
            <a:endParaRPr lang="en-US" sz="3200" dirty="0"/>
          </a:p>
        </p:txBody>
      </p:sp>
      <p:sp>
        <p:nvSpPr>
          <p:cNvPr id="5" name="Rectangle 4">
            <a:extLst>
              <a:ext uri="{FF2B5EF4-FFF2-40B4-BE49-F238E27FC236}">
                <a16:creationId xmlns:a16="http://schemas.microsoft.com/office/drawing/2014/main" xmlns="" id="{1DD48756-C3B9-4599-8D8F-9A0C35E777F6}"/>
              </a:ext>
            </a:extLst>
          </p:cNvPr>
          <p:cNvSpPr/>
          <p:nvPr/>
        </p:nvSpPr>
        <p:spPr>
          <a:xfrm>
            <a:off x="11047412" y="5484167"/>
            <a:ext cx="447558" cy="461665"/>
          </a:xfrm>
          <a:prstGeom prst="rect">
            <a:avLst/>
          </a:prstGeom>
        </p:spPr>
        <p:txBody>
          <a:bodyPr wrap="none">
            <a:spAutoFit/>
          </a:bodyPr>
          <a:lstStyle/>
          <a:p>
            <a:r>
              <a:rPr lang="en-US" sz="2400" b="1"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xmlns="" val="280892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6613" y="471208"/>
            <a:ext cx="10591800" cy="762000"/>
          </a:xfrm>
        </p:spPr>
        <p:txBody>
          <a:bodyPr>
            <a:noAutofit/>
          </a:bodyPr>
          <a:lstStyle/>
          <a:p>
            <a:pPr algn="ctr"/>
            <a:r>
              <a:rPr lang="en-US" sz="4800" b="1" dirty="0">
                <a:solidFill>
                  <a:srgbClr val="659D40"/>
                </a:solidFill>
              </a:rPr>
              <a:t>KGH </a:t>
            </a:r>
            <a:r>
              <a:rPr lang="en-US" sz="4800" b="1" dirty="0" smtClean="0">
                <a:solidFill>
                  <a:srgbClr val="659D40"/>
                </a:solidFill>
              </a:rPr>
              <a:t>Mission Space</a:t>
            </a:r>
            <a:endParaRPr lang="en-US" sz="4800" dirty="0"/>
          </a:p>
        </p:txBody>
      </p:sp>
      <p:sp>
        <p:nvSpPr>
          <p:cNvPr id="2" name="Footer Placeholder 1"/>
          <p:cNvSpPr>
            <a:spLocks noGrp="1"/>
          </p:cNvSpPr>
          <p:nvPr>
            <p:ph type="ftr" sz="quarter" idx="11"/>
          </p:nvPr>
        </p:nvSpPr>
        <p:spPr>
          <a:xfrm>
            <a:off x="1522415" y="6400800"/>
            <a:ext cx="8762999" cy="276228"/>
          </a:xfrm>
        </p:spPr>
        <p:txBody>
          <a:bodyPr/>
          <a:lstStyle/>
          <a:p>
            <a:pPr algn="ctr"/>
            <a:r>
              <a:rPr lang="en-US" dirty="0"/>
              <a:t>KGH  Proprietary</a:t>
            </a:r>
          </a:p>
        </p:txBody>
      </p:sp>
      <p:sp>
        <p:nvSpPr>
          <p:cNvPr id="6" name="Slide Number Placeholder 5"/>
          <p:cNvSpPr>
            <a:spLocks noGrp="1"/>
          </p:cNvSpPr>
          <p:nvPr>
            <p:ph type="sldNum" sz="quarter" idx="12"/>
          </p:nvPr>
        </p:nvSpPr>
        <p:spPr/>
        <p:txBody>
          <a:bodyPr/>
          <a:lstStyle/>
          <a:p>
            <a:fld id="{2A013F82-EE5E-44EE-A61D-E31C6657F26F}" type="slidenum">
              <a:rPr lang="uk-UA" smtClean="0"/>
              <a:pPr/>
              <a:t>2</a:t>
            </a:fld>
            <a:endParaRPr lang="uk-UA" dirty="0"/>
          </a:p>
        </p:txBody>
      </p:sp>
      <p:pic>
        <p:nvPicPr>
          <p:cNvPr id="10" name="Picture 9" descr="KGH Logo_larg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2612" y="6019800"/>
            <a:ext cx="1383128" cy="457200"/>
          </a:xfrm>
          <a:prstGeom prst="rect">
            <a:avLst/>
          </a:prstGeom>
        </p:spPr>
      </p:pic>
      <p:sp>
        <p:nvSpPr>
          <p:cNvPr id="9" name="TextBox 8">
            <a:extLst>
              <a:ext uri="{FF2B5EF4-FFF2-40B4-BE49-F238E27FC236}">
                <a16:creationId xmlns:a16="http://schemas.microsoft.com/office/drawing/2014/main" xmlns="" id="{C537A55A-5D4D-4214-A803-F4897541B9A4}"/>
              </a:ext>
            </a:extLst>
          </p:cNvPr>
          <p:cNvSpPr txBox="1"/>
          <p:nvPr/>
        </p:nvSpPr>
        <p:spPr>
          <a:xfrm>
            <a:off x="1256505" y="1806706"/>
            <a:ext cx="9675813" cy="3970318"/>
          </a:xfrm>
          <a:prstGeom prst="rect">
            <a:avLst/>
          </a:prstGeom>
          <a:noFill/>
        </p:spPr>
        <p:txBody>
          <a:bodyPr wrap="square" rtlCol="0">
            <a:spAutoFit/>
          </a:bodyPr>
          <a:lstStyle/>
          <a:p>
            <a:pPr algn="ctr"/>
            <a:r>
              <a:rPr lang="en-US" sz="3600" b="1" i="1" dirty="0">
                <a:solidFill>
                  <a:srgbClr val="659D40"/>
                </a:solidFill>
              </a:rPr>
              <a:t>Kiernan Group Holdings </a:t>
            </a:r>
            <a:r>
              <a:rPr lang="en-US" sz="3600" i="1" dirty="0"/>
              <a:t>is an intelligence, law-enforcement and national security consulting, training, and problem-solving firm providing tailored solutions </a:t>
            </a:r>
            <a:r>
              <a:rPr lang="en-US" sz="3600" i="1" dirty="0" smtClean="0"/>
              <a:t>to </a:t>
            </a:r>
            <a:r>
              <a:rPr lang="en-US" sz="3600" i="1" dirty="0"/>
              <a:t>complex challenges. </a:t>
            </a:r>
            <a:r>
              <a:rPr lang="en-US" sz="3600" i="1" dirty="0" smtClean="0"/>
              <a:t>We operate with, and for an operational and analytic advantage in a world where </a:t>
            </a:r>
            <a:r>
              <a:rPr lang="en-US" sz="3600" i="1" dirty="0" smtClean="0">
                <a:solidFill>
                  <a:srgbClr val="FF0000"/>
                </a:solidFill>
              </a:rPr>
              <a:t>experience matters</a:t>
            </a:r>
            <a:r>
              <a:rPr lang="en-US" sz="3600" i="1" dirty="0" smtClean="0">
                <a:solidFill>
                  <a:schemeClr val="bg1"/>
                </a:solidFill>
              </a:rPr>
              <a:t>.</a:t>
            </a:r>
            <a:endParaRPr lang="en-US" sz="3600" i="1" dirty="0">
              <a:solidFill>
                <a:schemeClr val="bg1"/>
              </a:solidFill>
            </a:endParaRPr>
          </a:p>
          <a:p>
            <a:endParaRPr lang="en-US" sz="3600" dirty="0"/>
          </a:p>
        </p:txBody>
      </p:sp>
    </p:spTree>
    <p:extLst>
      <p:ext uri="{BB962C8B-B14F-4D97-AF65-F5344CB8AC3E}">
        <p14:creationId xmlns:p14="http://schemas.microsoft.com/office/powerpoint/2010/main" xmlns="" val="2403563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6760" y="-457200"/>
            <a:ext cx="9144001" cy="1371600"/>
          </a:xfrm>
        </p:spPr>
        <p:txBody>
          <a:bodyPr>
            <a:noAutofit/>
          </a:bodyPr>
          <a:lstStyle/>
          <a:p>
            <a:pPr algn="ctr"/>
            <a:r>
              <a:rPr lang="en-US" sz="4800" b="1" dirty="0">
                <a:solidFill>
                  <a:srgbClr val="659D40"/>
                </a:solidFill>
              </a:rPr>
              <a:t>Who We Are</a:t>
            </a:r>
            <a:endParaRPr lang="en-US" sz="4800" dirty="0"/>
          </a:p>
        </p:txBody>
      </p:sp>
      <p:sp>
        <p:nvSpPr>
          <p:cNvPr id="5" name="Content Placeholder 4"/>
          <p:cNvSpPr>
            <a:spLocks noGrp="1"/>
          </p:cNvSpPr>
          <p:nvPr>
            <p:ph sz="half" idx="1"/>
          </p:nvPr>
        </p:nvSpPr>
        <p:spPr>
          <a:xfrm>
            <a:off x="512760" y="1281607"/>
            <a:ext cx="11315703" cy="746908"/>
          </a:xfrm>
        </p:spPr>
        <p:txBody>
          <a:bodyPr>
            <a:normAutofit fontScale="25000" lnSpcReduction="20000"/>
          </a:bodyPr>
          <a:lstStyle/>
          <a:p>
            <a:pPr marL="0" indent="0" algn="ctr">
              <a:buNone/>
            </a:pPr>
            <a:r>
              <a:rPr lang="en-US" sz="12800" dirty="0">
                <a:solidFill>
                  <a:schemeClr val="tx2">
                    <a:lumMod val="75000"/>
                  </a:schemeClr>
                </a:solidFill>
                <a:sym typeface="Symbol" panose="05050102010706020507" pitchFamily="18" charset="2"/>
              </a:rPr>
              <a:t></a:t>
            </a:r>
            <a:r>
              <a:rPr lang="en-US" sz="12800" dirty="0">
                <a:sym typeface="Symbol" panose="05050102010706020507" pitchFamily="18" charset="2"/>
              </a:rPr>
              <a:t> </a:t>
            </a:r>
            <a:r>
              <a:rPr lang="en-US" sz="12800" dirty="0"/>
              <a:t>Woman-owned Small Business (WOSB)  </a:t>
            </a:r>
            <a:r>
              <a:rPr lang="en-US" sz="12800" dirty="0">
                <a:solidFill>
                  <a:schemeClr val="tx2">
                    <a:lumMod val="75000"/>
                  </a:schemeClr>
                </a:solidFill>
                <a:sym typeface="Symbol" panose="05050102010706020507" pitchFamily="18" charset="2"/>
              </a:rPr>
              <a:t></a:t>
            </a:r>
            <a:r>
              <a:rPr lang="en-US" sz="12800" dirty="0">
                <a:sym typeface="Symbol" panose="05050102010706020507" pitchFamily="18" charset="2"/>
              </a:rPr>
              <a:t> </a:t>
            </a:r>
            <a:r>
              <a:rPr lang="en-US" sz="12800" dirty="0"/>
              <a:t>Founded in 2009  </a:t>
            </a:r>
          </a:p>
          <a:p>
            <a:pPr marL="0" indent="0" algn="ctr">
              <a:buNone/>
            </a:pPr>
            <a:r>
              <a:rPr lang="en-US" sz="12800" dirty="0">
                <a:solidFill>
                  <a:schemeClr val="tx2">
                    <a:lumMod val="75000"/>
                  </a:schemeClr>
                </a:solidFill>
                <a:sym typeface="Symbol" panose="05050102010706020507" pitchFamily="18" charset="2"/>
              </a:rPr>
              <a:t></a:t>
            </a:r>
            <a:r>
              <a:rPr lang="en-US" sz="12800" dirty="0">
                <a:sym typeface="Symbol" panose="05050102010706020507" pitchFamily="18" charset="2"/>
              </a:rPr>
              <a:t> </a:t>
            </a:r>
            <a:r>
              <a:rPr lang="en-US" sz="12800" dirty="0"/>
              <a:t>GSA 84 | Total Solutions for Security</a:t>
            </a:r>
          </a:p>
          <a:p>
            <a:pPr marL="0" indent="0">
              <a:buNone/>
            </a:pPr>
            <a:r>
              <a:rPr lang="en-US" dirty="0"/>
              <a:t>   </a:t>
            </a:r>
          </a:p>
          <a:p>
            <a:endParaRPr lang="en-US" dirty="0"/>
          </a:p>
        </p:txBody>
      </p:sp>
      <p:sp>
        <p:nvSpPr>
          <p:cNvPr id="3" name="Content Placeholder 2">
            <a:extLst>
              <a:ext uri="{FF2B5EF4-FFF2-40B4-BE49-F238E27FC236}">
                <a16:creationId xmlns:a16="http://schemas.microsoft.com/office/drawing/2014/main" xmlns="" id="{C3771986-5665-43BD-9540-182B34500341}"/>
              </a:ext>
            </a:extLst>
          </p:cNvPr>
          <p:cNvSpPr>
            <a:spLocks noGrp="1"/>
          </p:cNvSpPr>
          <p:nvPr>
            <p:ph sz="half" idx="2"/>
          </p:nvPr>
        </p:nvSpPr>
        <p:spPr>
          <a:xfrm>
            <a:off x="1020873" y="2411027"/>
            <a:ext cx="10299476" cy="474056"/>
          </a:xfrm>
        </p:spPr>
        <p:txBody>
          <a:bodyPr>
            <a:normAutofit/>
          </a:bodyPr>
          <a:lstStyle/>
          <a:p>
            <a:pPr marL="0" indent="0" algn="ctr">
              <a:buNone/>
            </a:pPr>
            <a:r>
              <a:rPr lang="en-US" b="1" dirty="0"/>
              <a:t>Partners</a:t>
            </a:r>
          </a:p>
        </p:txBody>
      </p:sp>
      <p:sp>
        <p:nvSpPr>
          <p:cNvPr id="2" name="Footer Placeholder 1"/>
          <p:cNvSpPr>
            <a:spLocks noGrp="1"/>
          </p:cNvSpPr>
          <p:nvPr>
            <p:ph type="ftr" sz="quarter" idx="11"/>
          </p:nvPr>
        </p:nvSpPr>
        <p:spPr>
          <a:xfrm>
            <a:off x="3011076" y="6465259"/>
            <a:ext cx="6553199" cy="224589"/>
          </a:xfrm>
        </p:spPr>
        <p:txBody>
          <a:bodyPr/>
          <a:lstStyle/>
          <a:p>
            <a:pPr algn="ctr"/>
            <a:r>
              <a:rPr lang="en-US" dirty="0"/>
              <a:t>KGH  Proprietary</a:t>
            </a:r>
          </a:p>
        </p:txBody>
      </p:sp>
      <p:sp>
        <p:nvSpPr>
          <p:cNvPr id="6" name="Slide Number Placeholder 5"/>
          <p:cNvSpPr>
            <a:spLocks noGrp="1"/>
          </p:cNvSpPr>
          <p:nvPr>
            <p:ph type="sldNum" sz="quarter" idx="12"/>
          </p:nvPr>
        </p:nvSpPr>
        <p:spPr/>
        <p:txBody>
          <a:bodyPr/>
          <a:lstStyle/>
          <a:p>
            <a:fld id="{2A013F82-EE5E-44EE-A61D-E31C6657F26F}" type="slidenum">
              <a:rPr lang="uk-UA" smtClean="0"/>
              <a:pPr/>
              <a:t>3</a:t>
            </a:fld>
            <a:endParaRPr lang="uk-UA" dirty="0"/>
          </a:p>
        </p:txBody>
      </p:sp>
      <p:pic>
        <p:nvPicPr>
          <p:cNvPr id="10" name="Picture 9" descr="KGH Logo_large.png">
            <a:extLst>
              <a:ext uri="{FF2B5EF4-FFF2-40B4-BE49-F238E27FC236}">
                <a16:creationId xmlns:a16="http://schemas.microsoft.com/office/drawing/2014/main" xmlns="" id="{B68AFE0F-2A1B-4D0E-BDFA-E65796EE708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2612" y="6077100"/>
            <a:ext cx="1383128" cy="457200"/>
          </a:xfrm>
          <a:prstGeom prst="rect">
            <a:avLst/>
          </a:prstGeom>
        </p:spPr>
      </p:pic>
      <p:pic>
        <p:nvPicPr>
          <p:cNvPr id="7" name="Picture 4" descr="Related image">
            <a:extLst>
              <a:ext uri="{FF2B5EF4-FFF2-40B4-BE49-F238E27FC236}">
                <a16:creationId xmlns:a16="http://schemas.microsoft.com/office/drawing/2014/main" xmlns="" id="{353A5DB1-29D9-4299-8068-6B93E8C6EDA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3021" y="4916801"/>
            <a:ext cx="2331720" cy="15544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3932FAED-8F0F-4AD6-A020-811B9BFD94BF}"/>
              </a:ext>
            </a:extLst>
          </p:cNvPr>
          <p:cNvPicPr>
            <a:picLocks noChangeAspect="1"/>
          </p:cNvPicPr>
          <p:nvPr/>
        </p:nvPicPr>
        <p:blipFill>
          <a:blip r:embed="rId5" cstate="print"/>
          <a:stretch>
            <a:fillRect/>
          </a:stretch>
        </p:blipFill>
        <p:spPr>
          <a:xfrm>
            <a:off x="5222948" y="5328281"/>
            <a:ext cx="2660073" cy="731520"/>
          </a:xfrm>
          <a:prstGeom prst="rect">
            <a:avLst/>
          </a:prstGeom>
        </p:spPr>
      </p:pic>
      <p:sp>
        <p:nvSpPr>
          <p:cNvPr id="12" name="TextBox 11">
            <a:extLst>
              <a:ext uri="{FF2B5EF4-FFF2-40B4-BE49-F238E27FC236}">
                <a16:creationId xmlns:a16="http://schemas.microsoft.com/office/drawing/2014/main" xmlns="" id="{37FD840B-15DB-4C7A-BF6E-C1F3FDFB1CE8}"/>
              </a:ext>
            </a:extLst>
          </p:cNvPr>
          <p:cNvSpPr txBox="1"/>
          <p:nvPr/>
        </p:nvSpPr>
        <p:spPr>
          <a:xfrm>
            <a:off x="2787331" y="4732139"/>
            <a:ext cx="6766560" cy="461665"/>
          </a:xfrm>
          <a:prstGeom prst="rect">
            <a:avLst/>
          </a:prstGeom>
          <a:noFill/>
        </p:spPr>
        <p:txBody>
          <a:bodyPr wrap="square" rtlCol="0">
            <a:spAutoFit/>
          </a:bodyPr>
          <a:lstStyle/>
          <a:p>
            <a:pPr algn="ctr"/>
            <a:r>
              <a:rPr lang="en-US" sz="2400" b="1" dirty="0"/>
              <a:t>Affiliations</a:t>
            </a:r>
          </a:p>
        </p:txBody>
      </p:sp>
      <p:pic>
        <p:nvPicPr>
          <p:cNvPr id="13" name="Picture 2" descr="http://hsvchamber.org/wp-content/uploads/2017/08/Chamber_COY_2017_colwht_250x90.png">
            <a:extLst>
              <a:ext uri="{FF2B5EF4-FFF2-40B4-BE49-F238E27FC236}">
                <a16:creationId xmlns:a16="http://schemas.microsoft.com/office/drawing/2014/main" xmlns="" id="{8082C3EE-4376-45E6-9581-9F41F2EB91D7}"/>
              </a:ext>
            </a:extLst>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2129880" y="5225005"/>
            <a:ext cx="2032000" cy="73152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xmlns="" id="{48EADC9F-FEB8-4C2C-8BA6-FFBC5FA55EFE}"/>
              </a:ext>
            </a:extLst>
          </p:cNvPr>
          <p:cNvCxnSpPr/>
          <p:nvPr/>
        </p:nvCxnSpPr>
        <p:spPr>
          <a:xfrm>
            <a:off x="1382935" y="2286000"/>
            <a:ext cx="9588277"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A3D550D-E588-4B9D-9AF8-86458C853E0D}"/>
              </a:ext>
            </a:extLst>
          </p:cNvPr>
          <p:cNvCxnSpPr/>
          <p:nvPr/>
        </p:nvCxnSpPr>
        <p:spPr>
          <a:xfrm>
            <a:off x="1382935" y="4620768"/>
            <a:ext cx="9588277"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xmlns="" id="{52343C09-5B2B-49D8-A68C-9CDD7F9A3C67}"/>
              </a:ext>
            </a:extLst>
          </p:cNvPr>
          <p:cNvPicPr>
            <a:picLocks noChangeAspect="1"/>
          </p:cNvPicPr>
          <p:nvPr/>
        </p:nvPicPr>
        <p:blipFill>
          <a:blip r:embed="rId8" cstate="print"/>
          <a:stretch>
            <a:fillRect/>
          </a:stretch>
        </p:blipFill>
        <p:spPr>
          <a:xfrm>
            <a:off x="1610362" y="2865120"/>
            <a:ext cx="1472873" cy="640080"/>
          </a:xfrm>
          <a:prstGeom prst="rect">
            <a:avLst/>
          </a:prstGeom>
        </p:spPr>
      </p:pic>
      <p:pic>
        <p:nvPicPr>
          <p:cNvPr id="1026" name="Picture 2" descr="Image result for ibm logo png">
            <a:extLst>
              <a:ext uri="{FF2B5EF4-FFF2-40B4-BE49-F238E27FC236}">
                <a16:creationId xmlns:a16="http://schemas.microsoft.com/office/drawing/2014/main" xmlns="" id="{8A9565D8-1BFA-4CC0-8E6A-3360BFA69C8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87348" y="2869262"/>
            <a:ext cx="1280160" cy="64008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a:extLst>
              <a:ext uri="{FF2B5EF4-FFF2-40B4-BE49-F238E27FC236}">
                <a16:creationId xmlns:a16="http://schemas.microsoft.com/office/drawing/2014/main" xmlns="" id="{F893652C-0059-43B0-8C08-C1C4BAEAE115}"/>
              </a:ext>
            </a:extLst>
          </p:cNvPr>
          <p:cNvPicPr>
            <a:picLocks noChangeAspect="1"/>
          </p:cNvPicPr>
          <p:nvPr/>
        </p:nvPicPr>
        <p:blipFill>
          <a:blip r:embed="rId10" cstate="print"/>
          <a:stretch>
            <a:fillRect/>
          </a:stretch>
        </p:blipFill>
        <p:spPr>
          <a:xfrm>
            <a:off x="9413475" y="2871897"/>
            <a:ext cx="1141476" cy="640080"/>
          </a:xfrm>
          <a:prstGeom prst="rect">
            <a:avLst/>
          </a:prstGeom>
        </p:spPr>
      </p:pic>
      <p:pic>
        <p:nvPicPr>
          <p:cNvPr id="30" name="Picture 29">
            <a:extLst>
              <a:ext uri="{FF2B5EF4-FFF2-40B4-BE49-F238E27FC236}">
                <a16:creationId xmlns:a16="http://schemas.microsoft.com/office/drawing/2014/main" xmlns="" id="{4C471AFC-2DB9-445A-AFCE-6DFE9B4DD5B0}"/>
              </a:ext>
            </a:extLst>
          </p:cNvPr>
          <p:cNvPicPr>
            <a:picLocks noChangeAspect="1"/>
          </p:cNvPicPr>
          <p:nvPr/>
        </p:nvPicPr>
        <p:blipFill>
          <a:blip r:embed="rId11" cstate="print"/>
          <a:stretch>
            <a:fillRect/>
          </a:stretch>
        </p:blipFill>
        <p:spPr>
          <a:xfrm>
            <a:off x="3786529" y="2861981"/>
            <a:ext cx="1326994" cy="640080"/>
          </a:xfrm>
          <a:prstGeom prst="rect">
            <a:avLst/>
          </a:prstGeom>
        </p:spPr>
      </p:pic>
      <p:pic>
        <p:nvPicPr>
          <p:cNvPr id="11" name="Picture 10">
            <a:extLst>
              <a:ext uri="{FF2B5EF4-FFF2-40B4-BE49-F238E27FC236}">
                <a16:creationId xmlns:a16="http://schemas.microsoft.com/office/drawing/2014/main" xmlns="" id="{980F7E52-A3F7-4B9B-BABF-AF7CC537330F}"/>
              </a:ext>
            </a:extLst>
          </p:cNvPr>
          <p:cNvPicPr>
            <a:picLocks noChangeAspect="1"/>
          </p:cNvPicPr>
          <p:nvPr/>
        </p:nvPicPr>
        <p:blipFill>
          <a:blip r:embed="rId12" cstate="print"/>
          <a:stretch>
            <a:fillRect/>
          </a:stretch>
        </p:blipFill>
        <p:spPr>
          <a:xfrm>
            <a:off x="5498997" y="2865120"/>
            <a:ext cx="1295484" cy="1371600"/>
          </a:xfrm>
          <a:prstGeom prst="rect">
            <a:avLst/>
          </a:prstGeom>
        </p:spPr>
      </p:pic>
      <p:pic>
        <p:nvPicPr>
          <p:cNvPr id="9" name="Picture 2" descr="Rapid Thunder ">
            <a:extLst>
              <a:ext uri="{FF2B5EF4-FFF2-40B4-BE49-F238E27FC236}">
                <a16:creationId xmlns:a16="http://schemas.microsoft.com/office/drawing/2014/main" xmlns="" id="{77BC32B9-136C-46AC-8352-5CDF74F6139B}"/>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46798" y="3879199"/>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static.wixstatic.com/media/06230b_3c30e1a8f3d8408abf3959547ca2a4ed~mv2.png/v1/crop/x_24,y_0,w_641,h_157/fill/w_318,h_78,al_c,usm_0.66_1.00_0.01/06230b_3c30e1a8f3d8408abf3959547ca2a4ed~mv2.png">
            <a:extLst>
              <a:ext uri="{FF2B5EF4-FFF2-40B4-BE49-F238E27FC236}">
                <a16:creationId xmlns:a16="http://schemas.microsoft.com/office/drawing/2014/main" xmlns="" id="{DB3D28F0-A88D-4F0D-B8BB-BD53A06E943F}"/>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73452" y="3728465"/>
            <a:ext cx="3028950" cy="742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60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457" y="24063"/>
            <a:ext cx="10780272" cy="810721"/>
          </a:xfrm>
        </p:spPr>
        <p:txBody>
          <a:bodyPr>
            <a:noAutofit/>
          </a:bodyPr>
          <a:lstStyle/>
          <a:p>
            <a:pPr algn="ctr"/>
            <a:r>
              <a:rPr lang="en-US" sz="4800" b="1" dirty="0">
                <a:solidFill>
                  <a:srgbClr val="659D40"/>
                </a:solidFill>
              </a:rPr>
              <a:t>Where We Are</a:t>
            </a:r>
            <a:endParaRPr lang="en-US" sz="4800" dirty="0"/>
          </a:p>
        </p:txBody>
      </p:sp>
      <p:sp>
        <p:nvSpPr>
          <p:cNvPr id="5" name="Content Placeholder 4"/>
          <p:cNvSpPr>
            <a:spLocks noGrp="1"/>
          </p:cNvSpPr>
          <p:nvPr>
            <p:ph sz="half" idx="1"/>
          </p:nvPr>
        </p:nvSpPr>
        <p:spPr>
          <a:xfrm>
            <a:off x="265109" y="1694352"/>
            <a:ext cx="11315703" cy="746908"/>
          </a:xfrm>
        </p:spPr>
        <p:txBody>
          <a:bodyPr>
            <a:normAutofit/>
          </a:bodyPr>
          <a:lstStyle/>
          <a:p>
            <a:pPr marL="0" indent="0">
              <a:buNone/>
            </a:pPr>
            <a:r>
              <a:rPr lang="en-US" dirty="0"/>
              <a:t>   </a:t>
            </a:r>
          </a:p>
          <a:p>
            <a:endParaRPr lang="en-US" dirty="0"/>
          </a:p>
        </p:txBody>
      </p:sp>
      <p:sp>
        <p:nvSpPr>
          <p:cNvPr id="2" name="Footer Placeholder 1"/>
          <p:cNvSpPr>
            <a:spLocks noGrp="1"/>
          </p:cNvSpPr>
          <p:nvPr>
            <p:ph type="ftr" sz="quarter" idx="11"/>
          </p:nvPr>
        </p:nvSpPr>
        <p:spPr>
          <a:xfrm>
            <a:off x="2534994" y="6400800"/>
            <a:ext cx="6553199" cy="276228"/>
          </a:xfrm>
        </p:spPr>
        <p:txBody>
          <a:bodyPr/>
          <a:lstStyle/>
          <a:p>
            <a:pPr algn="ctr"/>
            <a:r>
              <a:rPr lang="en-US" dirty="0"/>
              <a:t>KGH  Proprietary</a:t>
            </a:r>
          </a:p>
        </p:txBody>
      </p:sp>
      <p:sp>
        <p:nvSpPr>
          <p:cNvPr id="6" name="Slide Number Placeholder 5"/>
          <p:cNvSpPr>
            <a:spLocks noGrp="1"/>
          </p:cNvSpPr>
          <p:nvPr>
            <p:ph type="sldNum" sz="quarter" idx="12"/>
          </p:nvPr>
        </p:nvSpPr>
        <p:spPr/>
        <p:txBody>
          <a:bodyPr/>
          <a:lstStyle/>
          <a:p>
            <a:fld id="{2A013F82-EE5E-44EE-A61D-E31C6657F26F}" type="slidenum">
              <a:rPr lang="uk-UA" smtClean="0"/>
              <a:pPr/>
              <a:t>4</a:t>
            </a:fld>
            <a:endParaRPr lang="uk-UA" dirty="0"/>
          </a:p>
        </p:txBody>
      </p:sp>
      <p:pic>
        <p:nvPicPr>
          <p:cNvPr id="10" name="Picture 9" descr="KGH Logo_large.png">
            <a:extLst>
              <a:ext uri="{FF2B5EF4-FFF2-40B4-BE49-F238E27FC236}">
                <a16:creationId xmlns:a16="http://schemas.microsoft.com/office/drawing/2014/main" xmlns="" id="{B68AFE0F-2A1B-4D0E-BDFA-E65796EE708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31084" y="6019800"/>
            <a:ext cx="1383128" cy="457200"/>
          </a:xfrm>
          <a:prstGeom prst="rect">
            <a:avLst/>
          </a:prstGeom>
        </p:spPr>
      </p:pic>
      <p:pic>
        <p:nvPicPr>
          <p:cNvPr id="8" name="Picture 7">
            <a:extLst>
              <a:ext uri="{FF2B5EF4-FFF2-40B4-BE49-F238E27FC236}">
                <a16:creationId xmlns:a16="http://schemas.microsoft.com/office/drawing/2014/main" xmlns="" id="{DC99484C-69D6-4968-BC05-C7A092A6609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2618" t="5731" r="17165" b="6902"/>
          <a:stretch/>
        </p:blipFill>
        <p:spPr>
          <a:xfrm>
            <a:off x="1308805" y="709353"/>
            <a:ext cx="9228310" cy="5745480"/>
          </a:xfrm>
          <a:prstGeom prst="rect">
            <a:avLst/>
          </a:prstGeom>
        </p:spPr>
      </p:pic>
    </p:spTree>
    <p:extLst>
      <p:ext uri="{BB962C8B-B14F-4D97-AF65-F5344CB8AC3E}">
        <p14:creationId xmlns:p14="http://schemas.microsoft.com/office/powerpoint/2010/main" xmlns="" val="3232888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878" y="-495301"/>
            <a:ext cx="9144001" cy="1371600"/>
          </a:xfrm>
        </p:spPr>
        <p:txBody>
          <a:bodyPr>
            <a:normAutofit/>
          </a:bodyPr>
          <a:lstStyle/>
          <a:p>
            <a:pPr algn="ctr"/>
            <a:r>
              <a:rPr lang="en-US" sz="4800" b="1" dirty="0">
                <a:solidFill>
                  <a:srgbClr val="659D40"/>
                </a:solidFill>
              </a:rPr>
              <a:t>What We Do &amp; How We Do It!</a:t>
            </a:r>
          </a:p>
        </p:txBody>
      </p:sp>
      <p:sp>
        <p:nvSpPr>
          <p:cNvPr id="3" name="Content Placeholder 2"/>
          <p:cNvSpPr>
            <a:spLocks noGrp="1"/>
          </p:cNvSpPr>
          <p:nvPr>
            <p:ph idx="1"/>
          </p:nvPr>
        </p:nvSpPr>
        <p:spPr>
          <a:xfrm>
            <a:off x="531812" y="1047749"/>
            <a:ext cx="11125199" cy="5491165"/>
          </a:xfrm>
        </p:spPr>
        <p:txBody>
          <a:bodyPr>
            <a:normAutofit fontScale="92500" lnSpcReduction="10000"/>
          </a:bodyPr>
          <a:lstStyle/>
          <a:p>
            <a:pPr marL="0" indent="0" algn="ctr">
              <a:buNone/>
            </a:pPr>
            <a:r>
              <a:rPr lang="en-US" i="1" dirty="0"/>
              <a:t>KGH’s subject matter experts integrate a spectrum of multi-disciplinary expertise to deliver on-target messages with profound </a:t>
            </a:r>
            <a:r>
              <a:rPr lang="en-US" i="1" dirty="0" smtClean="0"/>
              <a:t>impact.</a:t>
            </a:r>
            <a:endParaRPr lang="en-US" i="1" dirty="0"/>
          </a:p>
          <a:p>
            <a:r>
              <a:rPr lang="en-US" dirty="0" smtClean="0">
                <a:solidFill>
                  <a:srgbClr val="FF0000"/>
                </a:solidFill>
              </a:rPr>
              <a:t>The Pedagogy </a:t>
            </a:r>
            <a:r>
              <a:rPr lang="en-US" dirty="0">
                <a:solidFill>
                  <a:srgbClr val="FF0000"/>
                </a:solidFill>
              </a:rPr>
              <a:t>O</a:t>
            </a:r>
            <a:r>
              <a:rPr lang="en-US" dirty="0" smtClean="0">
                <a:solidFill>
                  <a:srgbClr val="FF0000"/>
                </a:solidFill>
              </a:rPr>
              <a:t>f </a:t>
            </a:r>
            <a:r>
              <a:rPr lang="en-US" dirty="0">
                <a:solidFill>
                  <a:srgbClr val="FF0000"/>
                </a:solidFill>
              </a:rPr>
              <a:t>I</a:t>
            </a:r>
            <a:r>
              <a:rPr lang="en-US" dirty="0" smtClean="0">
                <a:solidFill>
                  <a:srgbClr val="FF0000"/>
                </a:solidFill>
              </a:rPr>
              <a:t>t All: </a:t>
            </a:r>
            <a:r>
              <a:rPr lang="en-US" dirty="0" smtClean="0"/>
              <a:t>KGH develops </a:t>
            </a:r>
            <a:r>
              <a:rPr lang="en-US" dirty="0"/>
              <a:t>digital storytelling to convey </a:t>
            </a:r>
            <a:r>
              <a:rPr lang="en-US" dirty="0" smtClean="0"/>
              <a:t>powerful,  meaningful and measurable learning.  We align </a:t>
            </a:r>
            <a:r>
              <a:rPr lang="en-US" dirty="0"/>
              <a:t>message  to audience with advanced multi-media </a:t>
            </a:r>
            <a:r>
              <a:rPr lang="en-US" dirty="0" smtClean="0"/>
              <a:t>delivery, fueled by dynamic technology platforms. We understand that learning occurs best when driven by the learner.</a:t>
            </a:r>
            <a:endParaRPr lang="en-US" dirty="0"/>
          </a:p>
          <a:p>
            <a:r>
              <a:rPr lang="en-US" dirty="0" smtClean="0"/>
              <a:t>We create </a:t>
            </a:r>
            <a:r>
              <a:rPr lang="en-US" dirty="0"/>
              <a:t>compelling training and outreach programs that leverage </a:t>
            </a:r>
            <a:r>
              <a:rPr lang="en-US" dirty="0" smtClean="0"/>
              <a:t>both the rigor and the creativity </a:t>
            </a:r>
            <a:r>
              <a:rPr lang="en-US" dirty="0"/>
              <a:t>of instructional design </a:t>
            </a:r>
            <a:r>
              <a:rPr lang="en-US" dirty="0" smtClean="0"/>
              <a:t>models. We exercise that learning through tabletop exercises, reinforcement and reengagement. </a:t>
            </a:r>
            <a:endParaRPr lang="en-US" dirty="0"/>
          </a:p>
          <a:p>
            <a:r>
              <a:rPr lang="en-US" dirty="0" smtClean="0"/>
              <a:t>We capture </a:t>
            </a:r>
            <a:r>
              <a:rPr lang="en-US" dirty="0"/>
              <a:t>the power of technology through discovery, exploitation</a:t>
            </a:r>
            <a:r>
              <a:rPr lang="en-US" dirty="0" smtClean="0"/>
              <a:t>, integration and often, recombination of ideas and capabilities for more optimum utilization. We partner </a:t>
            </a:r>
            <a:r>
              <a:rPr lang="en-US" dirty="0"/>
              <a:t>with trusted and emerging technology experts. </a:t>
            </a:r>
            <a:r>
              <a:rPr lang="en-US" dirty="0" smtClean="0"/>
              <a:t> We promote </a:t>
            </a:r>
            <a:r>
              <a:rPr lang="en-US" dirty="0"/>
              <a:t>the </a:t>
            </a:r>
            <a:r>
              <a:rPr lang="en-US" dirty="0" smtClean="0"/>
              <a:t>integration and transition </a:t>
            </a:r>
            <a:r>
              <a:rPr lang="en-US" dirty="0"/>
              <a:t>of responsive solutions into </a:t>
            </a:r>
            <a:r>
              <a:rPr lang="en-US" dirty="0" smtClean="0"/>
              <a:t>the workplace, from office environments to the battlefield.</a:t>
            </a:r>
            <a:endParaRPr lang="en-US" dirty="0"/>
          </a:p>
          <a:p>
            <a:r>
              <a:rPr lang="en-US" dirty="0" smtClean="0">
                <a:solidFill>
                  <a:srgbClr val="FF0000"/>
                </a:solidFill>
              </a:rPr>
              <a:t>The Phenomenology Of It All: </a:t>
            </a:r>
            <a:r>
              <a:rPr lang="en-US" dirty="0" smtClean="0"/>
              <a:t>We merge the </a:t>
            </a:r>
            <a:r>
              <a:rPr lang="en-US" dirty="0"/>
              <a:t>earned experience from disparate and divergent walks of </a:t>
            </a:r>
            <a:r>
              <a:rPr lang="en-US" dirty="0" smtClean="0"/>
              <a:t>life to develop and enhance </a:t>
            </a:r>
            <a:r>
              <a:rPr lang="en-US" dirty="0"/>
              <a:t>thought leadership. </a:t>
            </a:r>
            <a:r>
              <a:rPr lang="en-US" dirty="0" smtClean="0"/>
              <a:t>We challenge and exercise </a:t>
            </a:r>
            <a:r>
              <a:rPr lang="en-US" dirty="0"/>
              <a:t>decision-making processes from mundane to critical life </a:t>
            </a:r>
            <a:r>
              <a:rPr lang="en-US" dirty="0" smtClean="0"/>
              <a:t>scenarios tailored to need and environment.</a:t>
            </a:r>
            <a:endParaRPr lang="en-US" dirty="0"/>
          </a:p>
          <a:p>
            <a:pPr marL="0" indent="0">
              <a:buNone/>
            </a:pPr>
            <a:endParaRPr lang="en-US" i="1" dirty="0"/>
          </a:p>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uk-UA" smtClean="0"/>
              <a:pPr/>
              <a:t>5</a:t>
            </a:fld>
            <a:endParaRPr lang="uk-UA" dirty="0"/>
          </a:p>
        </p:txBody>
      </p:sp>
      <p:sp>
        <p:nvSpPr>
          <p:cNvPr id="8" name="Footer Placeholder 1"/>
          <p:cNvSpPr txBox="1">
            <a:spLocks/>
          </p:cNvSpPr>
          <p:nvPr/>
        </p:nvSpPr>
        <p:spPr>
          <a:xfrm>
            <a:off x="1522415"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Experience Matters</a:t>
            </a:r>
          </a:p>
        </p:txBody>
      </p:sp>
      <p:pic>
        <p:nvPicPr>
          <p:cNvPr id="7" name="Picture 6" descr="KGH Logo_larg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6412" y="6081714"/>
            <a:ext cx="1383128" cy="457200"/>
          </a:xfrm>
          <a:prstGeom prst="rect">
            <a:avLst/>
          </a:prstGeom>
        </p:spPr>
      </p:pic>
    </p:spTree>
    <p:extLst>
      <p:ext uri="{BB962C8B-B14F-4D97-AF65-F5344CB8AC3E}">
        <p14:creationId xmlns:p14="http://schemas.microsoft.com/office/powerpoint/2010/main" xmlns="" val="2391972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solidFill>
                  <a:srgbClr val="659D40"/>
                </a:solidFill>
              </a:rPr>
              <a:t>Education and Training</a:t>
            </a:r>
            <a:endParaRPr lang="en-US" sz="4800" dirty="0">
              <a:solidFill>
                <a:srgbClr val="659D40"/>
              </a:solidFill>
            </a:endParaRPr>
          </a:p>
        </p:txBody>
      </p:sp>
      <p:sp>
        <p:nvSpPr>
          <p:cNvPr id="3" name="Content Placeholder 2"/>
          <p:cNvSpPr>
            <a:spLocks noGrp="1"/>
          </p:cNvSpPr>
          <p:nvPr>
            <p:ph idx="1"/>
          </p:nvPr>
        </p:nvSpPr>
        <p:spPr/>
        <p:txBody>
          <a:bodyPr>
            <a:normAutofit fontScale="92500"/>
          </a:bodyPr>
          <a:lstStyle/>
          <a:p>
            <a:r>
              <a:rPr lang="en-US" sz="2200" dirty="0" smtClean="0"/>
              <a:t>KGH trains, tests, equips and fields experienced core instructors enabled by rigorous analytic products and state of the practice instructional design and delivery capabilities.</a:t>
            </a:r>
          </a:p>
          <a:p>
            <a:r>
              <a:rPr lang="en-US" sz="2200" dirty="0" smtClean="0"/>
              <a:t> KGH has </a:t>
            </a:r>
            <a:r>
              <a:rPr lang="en-US" sz="2200" dirty="0" smtClean="0">
                <a:solidFill>
                  <a:srgbClr val="FF0000"/>
                </a:solidFill>
              </a:rPr>
              <a:t>earned specialized experience</a:t>
            </a:r>
            <a:r>
              <a:rPr lang="en-US" sz="2200" dirty="0" smtClean="0"/>
              <a:t> in active shooter, active threat, active assailant and the behavioral based trajectory involved in the </a:t>
            </a:r>
            <a:r>
              <a:rPr lang="en-US" sz="2200" dirty="0" smtClean="0">
                <a:solidFill>
                  <a:srgbClr val="FF0000"/>
                </a:solidFill>
              </a:rPr>
              <a:t>pathway to violence across the critical infrastructure and faith-based community. </a:t>
            </a:r>
          </a:p>
          <a:p>
            <a:r>
              <a:rPr lang="en-US" sz="2200" dirty="0" smtClean="0"/>
              <a:t>KGH believes that the best defense to active threat is a prepared and engaged citizenry who operate in a soft target environment with a hard target mindset. This education starts at the supper table and extends to the boardroom table.</a:t>
            </a:r>
          </a:p>
          <a:p>
            <a:r>
              <a:rPr lang="en-US" sz="2200" dirty="0" smtClean="0"/>
              <a:t>KGH can design learning environments tailored to need that are interactive, dynamic and iterative, measuring progress and providing actionable feedback.</a:t>
            </a:r>
            <a:endParaRPr lang="en-US" sz="2200" dirty="0"/>
          </a:p>
        </p:txBody>
      </p:sp>
      <p:sp>
        <p:nvSpPr>
          <p:cNvPr id="4" name="Footer Placeholder 3"/>
          <p:cNvSpPr>
            <a:spLocks noGrp="1"/>
          </p:cNvSpPr>
          <p:nvPr>
            <p:ph type="ftr" sz="quarter" idx="11"/>
          </p:nvPr>
        </p:nvSpPr>
        <p:spPr/>
        <p:txBody>
          <a:bodyPr/>
          <a:lstStyle/>
          <a:p>
            <a:r>
              <a:rPr lang="en-US" dirty="0" smtClean="0"/>
              <a:t>KGH Proprietary</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uk-UA" smtClean="0"/>
              <a:pPr/>
              <a:t>6</a:t>
            </a:fld>
            <a:endParaRPr lang="uk-UA"/>
          </a:p>
        </p:txBody>
      </p:sp>
    </p:spTree>
    <p:extLst>
      <p:ext uri="{BB962C8B-B14F-4D97-AF65-F5344CB8AC3E}">
        <p14:creationId xmlns:p14="http://schemas.microsoft.com/office/powerpoint/2010/main" xmlns="" val="1250201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1" y="-422702"/>
            <a:ext cx="9144001" cy="1371600"/>
          </a:xfrm>
        </p:spPr>
        <p:txBody>
          <a:bodyPr>
            <a:normAutofit/>
          </a:bodyPr>
          <a:lstStyle/>
          <a:p>
            <a:pPr algn="ctr"/>
            <a:r>
              <a:rPr lang="en-US" sz="4800" b="1" dirty="0">
                <a:solidFill>
                  <a:srgbClr val="659D40"/>
                </a:solidFill>
              </a:rPr>
              <a:t>Furciferi Versuti®</a:t>
            </a:r>
          </a:p>
        </p:txBody>
      </p:sp>
      <p:sp>
        <p:nvSpPr>
          <p:cNvPr id="3" name="Content Placeholder 2"/>
          <p:cNvSpPr>
            <a:spLocks noGrp="1"/>
          </p:cNvSpPr>
          <p:nvPr>
            <p:ph idx="1"/>
          </p:nvPr>
        </p:nvSpPr>
        <p:spPr>
          <a:xfrm>
            <a:off x="684212" y="1245956"/>
            <a:ext cx="11049000" cy="4114801"/>
          </a:xfrm>
        </p:spPr>
        <p:txBody>
          <a:bodyPr>
            <a:normAutofit lnSpcReduction="10000"/>
          </a:bodyPr>
          <a:lstStyle/>
          <a:p>
            <a:pPr marL="0" lvl="1" indent="0" algn="ctr">
              <a:spcBef>
                <a:spcPts val="0"/>
              </a:spcBef>
              <a:spcAft>
                <a:spcPts val="1800"/>
              </a:spcAft>
              <a:buNone/>
            </a:pPr>
            <a:r>
              <a:rPr lang="en-US" sz="2400" b="1" i="1" dirty="0"/>
              <a:t>Crafty Bastards Workshops offer unique fora that engage </a:t>
            </a:r>
            <a:r>
              <a:rPr lang="en-US" sz="2400" b="1" i="1" dirty="0" smtClean="0"/>
              <a:t>a nontraditional range of Subject </a:t>
            </a:r>
            <a:r>
              <a:rPr lang="en-US" sz="2400" b="1" i="1" dirty="0"/>
              <a:t>Matter Experts to </a:t>
            </a:r>
            <a:r>
              <a:rPr lang="en-US" sz="2400" b="1" i="1" dirty="0" smtClean="0"/>
              <a:t>discover and mine </a:t>
            </a:r>
            <a:r>
              <a:rPr lang="en-US" sz="2400" b="1" i="1" dirty="0"/>
              <a:t>breakout ideas using diverse conceptual and contextual lenses, enabling new institutional paradigms and overcoming hidden </a:t>
            </a:r>
            <a:r>
              <a:rPr lang="en-US" sz="2400" b="1" i="1" dirty="0" smtClean="0"/>
              <a:t>biases which hobble innovation.</a:t>
            </a:r>
            <a:endParaRPr lang="en-US" sz="2400" i="1" dirty="0"/>
          </a:p>
          <a:p>
            <a:pPr lvl="1">
              <a:spcBef>
                <a:spcPts val="0"/>
              </a:spcBef>
              <a:spcAft>
                <a:spcPts val="600"/>
              </a:spcAft>
              <a:buFont typeface="Arial"/>
              <a:buChar char="•"/>
            </a:pPr>
            <a:r>
              <a:rPr lang="en-US" sz="2400" dirty="0" smtClean="0"/>
              <a:t>CBW addresses </a:t>
            </a:r>
            <a:r>
              <a:rPr lang="en-US" sz="2400" dirty="0"/>
              <a:t>poorly or inaccurately identified emerging threats, challenges, and scenarios.</a:t>
            </a:r>
          </a:p>
          <a:p>
            <a:pPr marL="231775" lvl="1" indent="0">
              <a:spcBef>
                <a:spcPts val="0"/>
              </a:spcBef>
              <a:spcAft>
                <a:spcPts val="600"/>
              </a:spcAft>
              <a:buNone/>
            </a:pPr>
            <a:endParaRPr lang="en-US" sz="800" dirty="0"/>
          </a:p>
          <a:p>
            <a:pPr lvl="1">
              <a:spcBef>
                <a:spcPts val="0"/>
              </a:spcBef>
              <a:spcAft>
                <a:spcPts val="600"/>
              </a:spcAft>
              <a:buFont typeface="Arial"/>
              <a:buChar char="•"/>
            </a:pPr>
            <a:r>
              <a:rPr lang="en-US" sz="2400" dirty="0" smtClean="0"/>
              <a:t>CBW identifies and exposes </a:t>
            </a:r>
            <a:r>
              <a:rPr lang="en-US" sz="2400" dirty="0"/>
              <a:t>disruptive threats which may not fit the value chain, innovation cycle, or patterns of traditional threats.</a:t>
            </a:r>
          </a:p>
          <a:p>
            <a:pPr marL="231775" lvl="1" indent="0">
              <a:spcBef>
                <a:spcPts val="0"/>
              </a:spcBef>
              <a:spcAft>
                <a:spcPts val="600"/>
              </a:spcAft>
              <a:buNone/>
            </a:pPr>
            <a:endParaRPr lang="en-US" sz="800" dirty="0"/>
          </a:p>
          <a:p>
            <a:pPr lvl="1">
              <a:spcBef>
                <a:spcPts val="0"/>
              </a:spcBef>
              <a:spcAft>
                <a:spcPts val="600"/>
              </a:spcAft>
              <a:buFont typeface="Arial"/>
              <a:buChar char="•"/>
            </a:pPr>
            <a:r>
              <a:rPr lang="en-US" sz="2400" dirty="0" smtClean="0">
                <a:solidFill>
                  <a:srgbClr val="FF0000"/>
                </a:solidFill>
              </a:rPr>
              <a:t>CBW DNA: Thinking </a:t>
            </a:r>
            <a:r>
              <a:rPr lang="en-US" sz="2400" dirty="0">
                <a:solidFill>
                  <a:srgbClr val="FF0000"/>
                </a:solidFill>
              </a:rPr>
              <a:t>faster than the speed of threat requires refined cognitive agility and the habitual acceptance of divergent opinions and earned </a:t>
            </a:r>
            <a:r>
              <a:rPr lang="en-US" sz="2400" dirty="0" smtClean="0">
                <a:solidFill>
                  <a:srgbClr val="FF0000"/>
                </a:solidFill>
              </a:rPr>
              <a:t>experience. </a:t>
            </a:r>
            <a:endParaRPr lang="en-US" sz="2400" dirty="0">
              <a:solidFill>
                <a:srgbClr val="FF0000"/>
              </a:solidFill>
            </a:endParaRPr>
          </a:p>
          <a:p>
            <a:pPr marL="0" indent="0">
              <a:buNone/>
            </a:pPr>
            <a:endParaRPr lang="en-US" i="1"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uk-UA" smtClean="0"/>
              <a:pPr/>
              <a:t>7</a:t>
            </a:fld>
            <a:endParaRPr lang="uk-UA" dirty="0"/>
          </a:p>
        </p:txBody>
      </p:sp>
      <p:sp>
        <p:nvSpPr>
          <p:cNvPr id="6" name="Footer Placeholder 1"/>
          <p:cNvSpPr txBox="1">
            <a:spLocks/>
          </p:cNvSpPr>
          <p:nvPr/>
        </p:nvSpPr>
        <p:spPr>
          <a:xfrm>
            <a:off x="1522413"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KGH  Proprietary</a:t>
            </a:r>
          </a:p>
        </p:txBody>
      </p:sp>
      <p:pic>
        <p:nvPicPr>
          <p:cNvPr id="7" name="Picture 6" descr="KGH Logo_large.png">
            <a:extLst>
              <a:ext uri="{FF2B5EF4-FFF2-40B4-BE49-F238E27FC236}">
                <a16:creationId xmlns:a16="http://schemas.microsoft.com/office/drawing/2014/main" xmlns="" id="{BF38F516-D4E9-46B2-B726-A6BB899774D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2612" y="6019800"/>
            <a:ext cx="1383128" cy="457200"/>
          </a:xfrm>
          <a:prstGeom prst="rect">
            <a:avLst/>
          </a:prstGeom>
        </p:spPr>
      </p:pic>
      <p:pic>
        <p:nvPicPr>
          <p:cNvPr id="8" name="Picture 7">
            <a:extLst>
              <a:ext uri="{FF2B5EF4-FFF2-40B4-BE49-F238E27FC236}">
                <a16:creationId xmlns:a16="http://schemas.microsoft.com/office/drawing/2014/main" xmlns="" id="{2736C376-5668-4A62-B4CD-7EF0C9D988B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9412" y="4947993"/>
            <a:ext cx="1828800" cy="1828800"/>
          </a:xfrm>
          <a:prstGeom prst="rect">
            <a:avLst/>
          </a:prstGeom>
        </p:spPr>
      </p:pic>
      <p:sp>
        <p:nvSpPr>
          <p:cNvPr id="9" name="Rectangle 8">
            <a:extLst>
              <a:ext uri="{FF2B5EF4-FFF2-40B4-BE49-F238E27FC236}">
                <a16:creationId xmlns:a16="http://schemas.microsoft.com/office/drawing/2014/main" xmlns="" id="{A8B3B094-4828-45E5-AC88-E1FB02EAED9A}"/>
              </a:ext>
            </a:extLst>
          </p:cNvPr>
          <p:cNvSpPr>
            <a:spLocks noChangeAspect="1"/>
          </p:cNvSpPr>
          <p:nvPr/>
        </p:nvSpPr>
        <p:spPr>
          <a:xfrm>
            <a:off x="2148097" y="5525869"/>
            <a:ext cx="1034629" cy="646331"/>
          </a:xfrm>
          <a:prstGeom prst="rect">
            <a:avLst/>
          </a:prstGeom>
        </p:spPr>
        <p:txBody>
          <a:bodyPr wrap="square">
            <a:spAutoFit/>
          </a:bodyPr>
          <a:lstStyle/>
          <a:p>
            <a:r>
              <a:rPr lang="en-US" sz="3600" dirty="0">
                <a:solidFill>
                  <a:srgbClr val="006400"/>
                </a:solidFill>
              </a:rPr>
              <a:t>®</a:t>
            </a:r>
            <a:endParaRPr lang="en-US" sz="3600" dirty="0"/>
          </a:p>
        </p:txBody>
      </p:sp>
    </p:spTree>
    <p:extLst>
      <p:ext uri="{BB962C8B-B14F-4D97-AF65-F5344CB8AC3E}">
        <p14:creationId xmlns:p14="http://schemas.microsoft.com/office/powerpoint/2010/main" xmlns="" val="86158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75" y="152399"/>
            <a:ext cx="11108737" cy="1371600"/>
          </a:xfrm>
        </p:spPr>
        <p:txBody>
          <a:bodyPr>
            <a:noAutofit/>
          </a:bodyPr>
          <a:lstStyle/>
          <a:p>
            <a:pPr algn="ctr"/>
            <a:r>
              <a:rPr lang="en-US" sz="4800" b="1" dirty="0">
                <a:solidFill>
                  <a:srgbClr val="659D40"/>
                </a:solidFill>
              </a:rPr>
              <a:t>Emerging Technology Innovation Center (ETIC™)</a:t>
            </a:r>
          </a:p>
        </p:txBody>
      </p:sp>
      <p:sp>
        <p:nvSpPr>
          <p:cNvPr id="3" name="Content Placeholder 2"/>
          <p:cNvSpPr>
            <a:spLocks noGrp="1"/>
          </p:cNvSpPr>
          <p:nvPr>
            <p:ph idx="1"/>
          </p:nvPr>
        </p:nvSpPr>
        <p:spPr>
          <a:xfrm>
            <a:off x="624476" y="1547244"/>
            <a:ext cx="10880136" cy="4114801"/>
          </a:xfrm>
        </p:spPr>
        <p:txBody>
          <a:bodyPr>
            <a:normAutofit/>
          </a:bodyPr>
          <a:lstStyle/>
          <a:p>
            <a:r>
              <a:rPr lang="en-US" dirty="0" smtClean="0"/>
              <a:t>ETIC  provides </a:t>
            </a:r>
            <a:r>
              <a:rPr lang="en-US" dirty="0"/>
              <a:t>a venue for evaluating, exploiting, and enhancing select technologies relevant to our clients.</a:t>
            </a:r>
          </a:p>
          <a:p>
            <a:r>
              <a:rPr lang="en-US" dirty="0" smtClean="0"/>
              <a:t>ETIC  focuses </a:t>
            </a:r>
            <a:r>
              <a:rPr lang="en-US" dirty="0"/>
              <a:t>on innovative technology applications that address the common requirements of law enforcement, military, government, and the private sector.</a:t>
            </a:r>
          </a:p>
          <a:p>
            <a:r>
              <a:rPr lang="en-US" dirty="0" smtClean="0"/>
              <a:t>ETIC develops </a:t>
            </a:r>
            <a:r>
              <a:rPr lang="en-US" dirty="0"/>
              <a:t>cutting-edge applications needed to successfully launch an emerging technology leveraging practitioner-earned knowledge and </a:t>
            </a:r>
            <a:r>
              <a:rPr lang="en-US" dirty="0" smtClean="0">
                <a:solidFill>
                  <a:srgbClr val="FF0000"/>
                </a:solidFill>
              </a:rPr>
              <a:t>tradecraft and street-craft skills.</a:t>
            </a:r>
            <a:endParaRPr lang="en-US" dirty="0">
              <a:solidFill>
                <a:srgbClr val="FF0000"/>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8</a:t>
            </a:fld>
            <a:endParaRPr lang="en-US" dirty="0"/>
          </a:p>
        </p:txBody>
      </p:sp>
      <p:sp>
        <p:nvSpPr>
          <p:cNvPr id="6" name="Footer Placeholder 1"/>
          <p:cNvSpPr txBox="1">
            <a:spLocks/>
          </p:cNvSpPr>
          <p:nvPr/>
        </p:nvSpPr>
        <p:spPr>
          <a:xfrm>
            <a:off x="1522413"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KGH  Proprietary</a:t>
            </a:r>
          </a:p>
        </p:txBody>
      </p:sp>
      <p:pic>
        <p:nvPicPr>
          <p:cNvPr id="7" name="Picture 6" descr="KGH Logo_large.png">
            <a:extLst>
              <a:ext uri="{FF2B5EF4-FFF2-40B4-BE49-F238E27FC236}">
                <a16:creationId xmlns:a16="http://schemas.microsoft.com/office/drawing/2014/main" xmlns="" id="{1749EEFD-12F5-4B3E-A2FD-F0B37B3AA2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2612" y="6019800"/>
            <a:ext cx="1383128" cy="457200"/>
          </a:xfrm>
          <a:prstGeom prst="rect">
            <a:avLst/>
          </a:prstGeom>
        </p:spPr>
      </p:pic>
      <p:pic>
        <p:nvPicPr>
          <p:cNvPr id="8" name="Picture 7">
            <a:extLst>
              <a:ext uri="{FF2B5EF4-FFF2-40B4-BE49-F238E27FC236}">
                <a16:creationId xmlns:a16="http://schemas.microsoft.com/office/drawing/2014/main" xmlns="" id="{DE775FA5-F3DE-4213-9D9E-68B9AF7769E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475" y="4800600"/>
            <a:ext cx="1795876" cy="1828800"/>
          </a:xfrm>
          <a:prstGeom prst="rect">
            <a:avLst/>
          </a:prstGeom>
        </p:spPr>
      </p:pic>
      <p:sp>
        <p:nvSpPr>
          <p:cNvPr id="9" name="Rectangle 8">
            <a:extLst>
              <a:ext uri="{FF2B5EF4-FFF2-40B4-BE49-F238E27FC236}">
                <a16:creationId xmlns:a16="http://schemas.microsoft.com/office/drawing/2014/main" xmlns="" id="{0FFD8988-C3EB-46FC-9E12-D51F17E52DFF}"/>
              </a:ext>
            </a:extLst>
          </p:cNvPr>
          <p:cNvSpPr/>
          <p:nvPr/>
        </p:nvSpPr>
        <p:spPr>
          <a:xfrm>
            <a:off x="2402721" y="5484167"/>
            <a:ext cx="447558" cy="461665"/>
          </a:xfrm>
          <a:prstGeom prst="rect">
            <a:avLst/>
          </a:prstGeom>
        </p:spPr>
        <p:txBody>
          <a:bodyPr wrap="none">
            <a:spAutoFit/>
          </a:bodyPr>
          <a:lstStyle/>
          <a:p>
            <a:r>
              <a:rPr lang="en-US" sz="2400" b="1" dirty="0">
                <a:solidFill>
                  <a:schemeClr val="accent2">
                    <a:lumMod val="75000"/>
                  </a:schemeClr>
                </a:solidFill>
              </a:rPr>
              <a:t>™</a:t>
            </a:r>
            <a:endParaRPr lang="en-US" sz="2400" dirty="0">
              <a:solidFill>
                <a:schemeClr val="accent2">
                  <a:lumMod val="75000"/>
                </a:schemeClr>
              </a:solidFill>
            </a:endParaRPr>
          </a:p>
        </p:txBody>
      </p:sp>
    </p:spTree>
    <p:extLst>
      <p:ext uri="{BB962C8B-B14F-4D97-AF65-F5344CB8AC3E}">
        <p14:creationId xmlns:p14="http://schemas.microsoft.com/office/powerpoint/2010/main" xmlns="" val="1879546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803" y="-342901"/>
            <a:ext cx="9144001" cy="1371600"/>
          </a:xfrm>
        </p:spPr>
        <p:txBody>
          <a:bodyPr>
            <a:normAutofit fontScale="90000"/>
          </a:bodyPr>
          <a:lstStyle/>
          <a:p>
            <a:pPr algn="ctr"/>
            <a:r>
              <a:rPr lang="en-US" sz="4800" b="1" dirty="0">
                <a:solidFill>
                  <a:srgbClr val="659D40"/>
                </a:solidFill>
              </a:rPr>
              <a:t>Preparedness Without Paranoia™</a:t>
            </a:r>
          </a:p>
        </p:txBody>
      </p:sp>
      <p:sp>
        <p:nvSpPr>
          <p:cNvPr id="3" name="Content Placeholder 2"/>
          <p:cNvSpPr>
            <a:spLocks noGrp="1"/>
          </p:cNvSpPr>
          <p:nvPr>
            <p:ph idx="1"/>
          </p:nvPr>
        </p:nvSpPr>
        <p:spPr>
          <a:xfrm>
            <a:off x="989012" y="1319213"/>
            <a:ext cx="10591799" cy="5219701"/>
          </a:xfrm>
        </p:spPr>
        <p:txBody>
          <a:bodyPr>
            <a:normAutofit/>
          </a:bodyPr>
          <a:lstStyle/>
          <a:p>
            <a:pPr lvl="0"/>
            <a:r>
              <a:rPr lang="en-US" sz="2200" dirty="0" smtClean="0"/>
              <a:t>Preparedness Without Paranoia™ (PWP) is an approach that fosters an educated, engaged and resilient organization whose workforce, once trained, will be prepared, confident and capable of reacting appropriately and effectively to any active threat.</a:t>
            </a:r>
          </a:p>
          <a:p>
            <a:pPr lvl="0"/>
            <a:r>
              <a:rPr lang="en-US" sz="2200" dirty="0" smtClean="0">
                <a:solidFill>
                  <a:srgbClr val="FF0000"/>
                </a:solidFill>
              </a:rPr>
              <a:t>The core PWP approach equips organizations and their workforce with the knowledge to Prepare for, Respond to, and Recover from active threats, a capability which transcends where we work, where we live, where we worship, where we learn, where we shop, and where we play. </a:t>
            </a:r>
          </a:p>
          <a:p>
            <a:pPr lvl="0"/>
            <a:r>
              <a:rPr lang="en-US" sz="2200" dirty="0" smtClean="0"/>
              <a:t>PWP provides training on situational awareness to: a) understand today’s multidimensional threat environment, b) recognize telltale signs of an evolving threat, c) empower people to take effective action, and d) understand how to recover and resume one’s daily activities in an effective manner.</a:t>
            </a:r>
          </a:p>
          <a:p>
            <a:pPr lvl="0"/>
            <a:r>
              <a:rPr lang="en-US" sz="2200" dirty="0" smtClean="0"/>
              <a:t>Minor Visions™ extends KGH’s Preparedness Without Paranoia™ (PWP) approach with an eye towards the next generation of citizenry.  KGH’s “Security is Cool” approach is PWP customized for </a:t>
            </a:r>
            <a:r>
              <a:rPr lang="en-US" sz="2200" dirty="0" smtClean="0">
                <a:solidFill>
                  <a:srgbClr val="FF0000"/>
                </a:solidFill>
              </a:rPr>
              <a:t>kids-our most valuable yet most vulnerable national asset.  </a:t>
            </a:r>
          </a:p>
          <a:p>
            <a:endParaRPr lang="en-US" sz="2200" dirty="0">
              <a:solidFill>
                <a:srgbClr val="FF00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pPr/>
              <a:t>9</a:t>
            </a:fld>
            <a:endParaRPr lang="en-US" dirty="0"/>
          </a:p>
        </p:txBody>
      </p:sp>
      <p:sp>
        <p:nvSpPr>
          <p:cNvPr id="6" name="Footer Placeholder 1"/>
          <p:cNvSpPr txBox="1">
            <a:spLocks/>
          </p:cNvSpPr>
          <p:nvPr/>
        </p:nvSpPr>
        <p:spPr>
          <a:xfrm>
            <a:off x="1522413"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KGH  Proprietary</a:t>
            </a:r>
          </a:p>
        </p:txBody>
      </p:sp>
      <p:pic>
        <p:nvPicPr>
          <p:cNvPr id="7" name="Picture 6" descr="KGH Logo_large.png">
            <a:extLst>
              <a:ext uri="{FF2B5EF4-FFF2-40B4-BE49-F238E27FC236}">
                <a16:creationId xmlns:a16="http://schemas.microsoft.com/office/drawing/2014/main" xmlns="" id="{387EEFE8-E2E8-4ECB-8A8F-C0A0B810CC8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2612" y="6019800"/>
            <a:ext cx="1383128" cy="457200"/>
          </a:xfrm>
          <a:prstGeom prst="rect">
            <a:avLst/>
          </a:prstGeom>
        </p:spPr>
      </p:pic>
    </p:spTree>
    <p:extLst>
      <p:ext uri="{BB962C8B-B14F-4D97-AF65-F5344CB8AC3E}">
        <p14:creationId xmlns:p14="http://schemas.microsoft.com/office/powerpoint/2010/main" xmlns="" val="2336693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1602</TotalTime>
  <Words>728</Words>
  <Application>Microsoft Office PowerPoint</Application>
  <PresentationFormat>Custom</PresentationFormat>
  <Paragraphs>67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Digital Blue Tunnel 16x9</vt:lpstr>
      <vt:lpstr>Slide 1</vt:lpstr>
      <vt:lpstr>KGH Mission Space</vt:lpstr>
      <vt:lpstr>Who We Are</vt:lpstr>
      <vt:lpstr>Where We Are</vt:lpstr>
      <vt:lpstr>What We Do &amp; How We Do It!</vt:lpstr>
      <vt:lpstr>Education and Training</vt:lpstr>
      <vt:lpstr>Furciferi Versuti®</vt:lpstr>
      <vt:lpstr>Emerging Technology Innovation Center (ETIC™)</vt:lpstr>
      <vt:lpstr>Preparedness Without Paranoia™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Amanda Wilmore</dc:creator>
  <cp:lastModifiedBy>Malurok</cp:lastModifiedBy>
  <cp:revision>121</cp:revision>
  <cp:lastPrinted>2017-01-31T15:47:33Z</cp:lastPrinted>
  <dcterms:created xsi:type="dcterms:W3CDTF">2017-01-10T20:31:03Z</dcterms:created>
  <dcterms:modified xsi:type="dcterms:W3CDTF">2017-10-15T23:17:15Z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