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3"/>
  </p:notesMasterIdLst>
  <p:handoutMasterIdLst>
    <p:handoutMasterId r:id="rId14"/>
  </p:handoutMasterIdLst>
  <p:sldIdLst>
    <p:sldId id="265" r:id="rId5"/>
    <p:sldId id="369" r:id="rId6"/>
    <p:sldId id="367" r:id="rId7"/>
    <p:sldId id="371" r:id="rId8"/>
    <p:sldId id="373" r:id="rId9"/>
    <p:sldId id="361" r:id="rId10"/>
    <p:sldId id="363" r:id="rId11"/>
    <p:sldId id="365" r:id="rId12"/>
  </p:sldIdLst>
  <p:sldSz cx="12188825" cy="6858000"/>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D40"/>
    <a:srgbClr val="1C4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6" autoAdjust="0"/>
    <p:restoredTop sz="83354" autoAdjust="0"/>
  </p:normalViewPr>
  <p:slideViewPr>
    <p:cSldViewPr showGuides="1">
      <p:cViewPr varScale="1">
        <p:scale>
          <a:sx n="100" d="100"/>
          <a:sy n="100" d="100"/>
        </p:scale>
        <p:origin x="176" y="50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528"/>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tags" Target="tags/tag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pPr/>
              <a:t>1/20/18</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pPr/>
              <a:t>1/20/18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dirty="0"/>
          </a:p>
        </p:txBody>
      </p:sp>
    </p:spTree>
    <p:extLst>
      <p:ext uri="{BB962C8B-B14F-4D97-AF65-F5344CB8AC3E}">
        <p14:creationId xmlns:p14="http://schemas.microsoft.com/office/powerpoint/2010/main" val="122449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a:t>
            </a:fld>
            <a:endParaRPr lang="en-US" dirty="0"/>
          </a:p>
        </p:txBody>
      </p:sp>
    </p:spTree>
    <p:extLst>
      <p:ext uri="{BB962C8B-B14F-4D97-AF65-F5344CB8AC3E}">
        <p14:creationId xmlns:p14="http://schemas.microsoft.com/office/powerpoint/2010/main" val="294633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a:t>
            </a:fld>
            <a:endParaRPr lang="en-US" dirty="0"/>
          </a:p>
        </p:txBody>
      </p:sp>
    </p:spTree>
    <p:extLst>
      <p:ext uri="{BB962C8B-B14F-4D97-AF65-F5344CB8AC3E}">
        <p14:creationId xmlns:p14="http://schemas.microsoft.com/office/powerpoint/2010/main" val="257778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a:t>
            </a:fld>
            <a:endParaRPr lang="en-US" dirty="0"/>
          </a:p>
        </p:txBody>
      </p:sp>
    </p:spTree>
    <p:extLst>
      <p:ext uri="{BB962C8B-B14F-4D97-AF65-F5344CB8AC3E}">
        <p14:creationId xmlns:p14="http://schemas.microsoft.com/office/powerpoint/2010/main" val="358520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6</a:t>
            </a:fld>
            <a:endParaRPr lang="en-US" dirty="0"/>
          </a:p>
        </p:txBody>
      </p:sp>
    </p:spTree>
    <p:extLst>
      <p:ext uri="{BB962C8B-B14F-4D97-AF65-F5344CB8AC3E}">
        <p14:creationId xmlns:p14="http://schemas.microsoft.com/office/powerpoint/2010/main" val="305411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7</a:t>
            </a:fld>
            <a:endParaRPr lang="en-US" dirty="0"/>
          </a:p>
        </p:txBody>
      </p:sp>
    </p:spTree>
    <p:extLst>
      <p:ext uri="{BB962C8B-B14F-4D97-AF65-F5344CB8AC3E}">
        <p14:creationId xmlns:p14="http://schemas.microsoft.com/office/powerpoint/2010/main" val="111869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uk-UA" smtClean="0"/>
              <a:pPr/>
              <a:t>8</a:t>
            </a:fld>
            <a:endParaRPr lang="uk-UA" dirty="0"/>
          </a:p>
        </p:txBody>
      </p:sp>
    </p:spTree>
    <p:extLst>
      <p:ext uri="{BB962C8B-B14F-4D97-AF65-F5344CB8AC3E}">
        <p14:creationId xmlns:p14="http://schemas.microsoft.com/office/powerpoint/2010/main" val="6190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271"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128" y="3428999"/>
            <a:ext cx="5516629" cy="2268559"/>
          </a:xfrm>
        </p:spPr>
        <p:txBody>
          <a:bodyPr anchor="t">
            <a:normAutofit/>
          </a:bodyPr>
          <a:lstStyle>
            <a:lvl1pPr algn="r">
              <a:defRPr sz="5998"/>
            </a:lvl1pPr>
          </a:lstStyle>
          <a:p>
            <a:r>
              <a:rPr lang="en-US"/>
              <a:t>Click to edit Master title style</a:t>
            </a:r>
            <a:endParaRPr lang="en-US" dirty="0"/>
          </a:p>
        </p:txBody>
      </p:sp>
      <p:sp>
        <p:nvSpPr>
          <p:cNvPr id="3" name="Subtitle 2"/>
          <p:cNvSpPr>
            <a:spLocks noGrp="1"/>
          </p:cNvSpPr>
          <p:nvPr>
            <p:ph type="subTitle" idx="1"/>
          </p:nvPr>
        </p:nvSpPr>
        <p:spPr>
          <a:xfrm>
            <a:off x="2771552" y="2268787"/>
            <a:ext cx="5356205" cy="1160213"/>
          </a:xfrm>
        </p:spPr>
        <p:txBody>
          <a:bodyPr tIns="0" anchor="b">
            <a:normAutofit/>
          </a:bodyPr>
          <a:lstStyle>
            <a:lvl1pPr marL="0" indent="0" algn="r">
              <a:buNone/>
              <a:defRPr sz="1799" b="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B6E99-B297-5B43-984C-F039F44D8032}"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D8D306E1-677E-5846-9A00-810F6C3BA321}" type="slidenum">
              <a:rPr lang="en-US" smtClean="0"/>
              <a:t>‹#›</a:t>
            </a:fld>
            <a:endParaRPr lang="en-US"/>
          </a:p>
        </p:txBody>
      </p:sp>
      <p:sp>
        <p:nvSpPr>
          <p:cNvPr id="13" name="TextBox 12"/>
          <p:cNvSpPr txBox="1"/>
          <p:nvPr/>
        </p:nvSpPr>
        <p:spPr>
          <a:xfrm>
            <a:off x="2190711" y="3262853"/>
            <a:ext cx="415528" cy="461665"/>
          </a:xfrm>
          <a:prstGeom prst="rect">
            <a:avLst/>
          </a:prstGeom>
          <a:noFill/>
        </p:spPr>
        <p:txBody>
          <a:bodyPr wrap="square" rtlCol="0">
            <a:spAutoFit/>
          </a:bodyPr>
          <a:lstStyle/>
          <a:p>
            <a:pPr algn="r"/>
            <a:r>
              <a:rPr lang="en-US" sz="2399" dirty="0">
                <a:solidFill>
                  <a:schemeClr val="accent6"/>
                </a:solidFill>
                <a:latin typeface="Wingdings 3" panose="05040102010807070707" pitchFamily="18" charset="2"/>
              </a:rPr>
              <a:t>z</a:t>
            </a:r>
            <a:endParaRPr lang="en-US" sz="2399"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3664" y="641225"/>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128" y="808057"/>
            <a:ext cx="795202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66B98-2FAA-5342-A251-EDF98BB9DB7D}" type="datetime1">
              <a:rPr lang="mr-IN" smtClean="0"/>
              <a:pPr/>
              <a:t>20/1/18</a:t>
            </a:fld>
            <a:endParaRPr lang="mr-IN"/>
          </a:p>
        </p:txBody>
      </p:sp>
      <p:sp>
        <p:nvSpPr>
          <p:cNvPr id="5" name="Footer Placeholder 4"/>
          <p:cNvSpPr>
            <a:spLocks noGrp="1"/>
          </p:cNvSpPr>
          <p:nvPr>
            <p:ph type="ftr" sz="quarter" idx="11"/>
          </p:nvPr>
        </p:nvSpPr>
        <p:spPr/>
        <p:txBody>
          <a:bodyPr/>
          <a:lstStyle/>
          <a:p>
            <a:r>
              <a:rPr lang="en-US"/>
              <a:t>KGH - For an Analytical and Operational Advantage </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4395" y="416109"/>
            <a:ext cx="415636" cy="369236"/>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6974" y="805818"/>
            <a:ext cx="1326174"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072" y="970410"/>
            <a:ext cx="6465219"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212B5-7A12-E54F-855E-16718DC60882}" type="datetime1">
              <a:rPr lang="mr-IN" smtClean="0"/>
              <a:pPr/>
              <a:t>20/1/18</a:t>
            </a:fld>
            <a:endParaRPr lang="mr-IN"/>
          </a:p>
        </p:txBody>
      </p:sp>
      <p:sp>
        <p:nvSpPr>
          <p:cNvPr id="5" name="Footer Placeholder 4"/>
          <p:cNvSpPr>
            <a:spLocks noGrp="1"/>
          </p:cNvSpPr>
          <p:nvPr>
            <p:ph type="ftr" sz="quarter" idx="11"/>
          </p:nvPr>
        </p:nvSpPr>
        <p:spPr/>
        <p:txBody>
          <a:bodyPr/>
          <a:lstStyle/>
          <a:p>
            <a:r>
              <a:rPr lang="en-US"/>
              <a:t>KGH - For an Analytical and Operational Advantage </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2707A-5898-9147-86EE-A402C8625EE4}" type="datetime1">
              <a:rPr lang="mr-IN" smtClean="0"/>
              <a:pPr/>
              <a:t>20/1/18</a:t>
            </a:fld>
            <a:endParaRPr lang="mr-IN"/>
          </a:p>
        </p:txBody>
      </p:sp>
      <p:sp>
        <p:nvSpPr>
          <p:cNvPr id="5" name="Footer Placeholder 4"/>
          <p:cNvSpPr>
            <a:spLocks noGrp="1"/>
          </p:cNvSpPr>
          <p:nvPr>
            <p:ph type="ftr" sz="quarter" idx="11"/>
          </p:nvPr>
        </p:nvSpPr>
        <p:spPr/>
        <p:txBody>
          <a:bodyPr/>
          <a:lstStyle/>
          <a:p>
            <a:r>
              <a:rPr lang="en-US"/>
              <a:t>KGH Proprietary</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uk-UA" smtClean="0"/>
              <a:pPr/>
              <a:t>‹#›</a:t>
            </a:fld>
            <a:endParaRPr lang="uk-UA"/>
          </a:p>
        </p:txBody>
      </p:sp>
      <p:sp>
        <p:nvSpPr>
          <p:cNvPr id="7" name="TextBox 6"/>
          <p:cNvSpPr txBox="1"/>
          <p:nvPr/>
        </p:nvSpPr>
        <p:spPr>
          <a:xfrm>
            <a:off x="2194371" y="641225"/>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272" y="2962586"/>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193" y="3147254"/>
            <a:ext cx="7954488" cy="1424746"/>
          </a:xfrm>
        </p:spPr>
        <p:txBody>
          <a:bodyPr anchor="t">
            <a:normAutofit/>
          </a:bodyPr>
          <a:lstStyle>
            <a:lvl1pPr algn="r">
              <a:defRPr sz="3199"/>
            </a:lvl1pPr>
          </a:lstStyle>
          <a:p>
            <a:r>
              <a:rPr lang="en-US"/>
              <a:t>Click to edit Master title style</a:t>
            </a:r>
            <a:endParaRPr lang="en-US" dirty="0"/>
          </a:p>
        </p:txBody>
      </p:sp>
      <p:sp>
        <p:nvSpPr>
          <p:cNvPr id="3" name="Text Placeholder 2"/>
          <p:cNvSpPr>
            <a:spLocks noGrp="1"/>
          </p:cNvSpPr>
          <p:nvPr>
            <p:ph type="body" idx="1"/>
          </p:nvPr>
        </p:nvSpPr>
        <p:spPr>
          <a:xfrm>
            <a:off x="2773246" y="2268786"/>
            <a:ext cx="7789902" cy="878468"/>
          </a:xfrm>
        </p:spPr>
        <p:txBody>
          <a:bodyPr tIns="0" anchor="b">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64E84-39AA-2344-98F2-4A800FACC355}" type="datetime1">
              <a:rPr lang="mr-IN" smtClean="0"/>
              <a:pPr/>
              <a:t>20/1/18</a:t>
            </a:fld>
            <a:endParaRPr lang="mr-IN"/>
          </a:p>
        </p:txBody>
      </p:sp>
      <p:sp>
        <p:nvSpPr>
          <p:cNvPr id="5" name="Footer Placeholder 4"/>
          <p:cNvSpPr>
            <a:spLocks noGrp="1"/>
          </p:cNvSpPr>
          <p:nvPr>
            <p:ph type="ftr" sz="quarter" idx="11"/>
          </p:nvPr>
        </p:nvSpPr>
        <p:spPr/>
        <p:txBody>
          <a:bodyPr/>
          <a:lstStyle/>
          <a:p>
            <a:r>
              <a:rPr lang="en-US"/>
              <a:t>KGH - For an Analytical and Operational Advantage </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194" y="805818"/>
            <a:ext cx="7948913"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4696" y="2052116"/>
            <a:ext cx="3890946"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4900" y="2052115"/>
            <a:ext cx="3893208"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2E56FB-CDFC-6A40-AAE4-C73A1391D531}" type="datetime1">
              <a:rPr lang="mr-IN" smtClean="0"/>
              <a:pPr/>
              <a:t>20/1/18</a:t>
            </a:fld>
            <a:endParaRPr lang="mr-IN"/>
          </a:p>
        </p:txBody>
      </p:sp>
      <p:sp>
        <p:nvSpPr>
          <p:cNvPr id="6" name="Footer Placeholder 5"/>
          <p:cNvSpPr>
            <a:spLocks noGrp="1"/>
          </p:cNvSpPr>
          <p:nvPr>
            <p:ph type="ftr" sz="quarter" idx="11"/>
          </p:nvPr>
        </p:nvSpPr>
        <p:spPr/>
        <p:txBody>
          <a:bodyPr/>
          <a:lstStyle/>
          <a:p>
            <a:r>
              <a:rPr lang="en-US"/>
              <a:t>KGH - For an Analytical and Operational Advantage </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uk-UA" smtClean="0"/>
              <a:pPr/>
              <a:t>‹#›</a:t>
            </a:fld>
            <a:endParaRPr lang="uk-UA"/>
          </a:p>
        </p:txBody>
      </p:sp>
      <p:sp>
        <p:nvSpPr>
          <p:cNvPr id="10" name="TextBox 9"/>
          <p:cNvSpPr txBox="1"/>
          <p:nvPr/>
        </p:nvSpPr>
        <p:spPr>
          <a:xfrm>
            <a:off x="2195600" y="641223"/>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079" y="636424"/>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193" y="805818"/>
            <a:ext cx="7954488"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8606" y="2052115"/>
            <a:ext cx="3895452" cy="713818"/>
          </a:xfrm>
        </p:spPr>
        <p:txBody>
          <a:bodyPr anchor="b">
            <a:noAutofit/>
          </a:bodyPr>
          <a:lstStyle>
            <a:lvl1pPr marL="0" indent="0" algn="l">
              <a:lnSpc>
                <a:spcPct val="100000"/>
              </a:lnSpc>
              <a:buNone/>
              <a:defRPr sz="2199" b="0" cap="none" baseline="0">
                <a:solidFill>
                  <a:schemeClr val="accent6"/>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2608606" y="2851331"/>
            <a:ext cx="3892609"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4898" y="2052115"/>
            <a:ext cx="3898782" cy="713818"/>
          </a:xfrm>
        </p:spPr>
        <p:txBody>
          <a:bodyPr anchor="b">
            <a:noAutofit/>
          </a:bodyPr>
          <a:lstStyle>
            <a:lvl1pPr marL="0" indent="0" algn="l">
              <a:lnSpc>
                <a:spcPct val="100000"/>
              </a:lnSpc>
              <a:buNone/>
              <a:defRPr sz="2199" b="0" cap="none" baseline="0">
                <a:solidFill>
                  <a:schemeClr val="accent6"/>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4899" y="2851331"/>
            <a:ext cx="3898782"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6B25D8-46E6-AB40-8687-35EED62BE7EA}" type="datetime1">
              <a:rPr lang="mr-IN" smtClean="0"/>
              <a:pPr/>
              <a:t>20/1/18</a:t>
            </a:fld>
            <a:endParaRPr lang="mr-IN"/>
          </a:p>
        </p:txBody>
      </p:sp>
      <p:sp>
        <p:nvSpPr>
          <p:cNvPr id="8" name="Footer Placeholder 7"/>
          <p:cNvSpPr>
            <a:spLocks noGrp="1"/>
          </p:cNvSpPr>
          <p:nvPr>
            <p:ph type="ftr" sz="quarter" idx="11"/>
          </p:nvPr>
        </p:nvSpPr>
        <p:spPr/>
        <p:txBody>
          <a:bodyPr/>
          <a:lstStyle/>
          <a:p>
            <a:r>
              <a:rPr lang="en-US"/>
              <a:t>KGH - For an Analytical and Operational Advantage </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8E72CA-7EBD-D948-85E4-3A3DD77B9E0F}" type="datetime1">
              <a:rPr lang="mr-IN" smtClean="0"/>
              <a:pPr/>
              <a:t>20/1/18</a:t>
            </a:fld>
            <a:endParaRPr lang="mr-IN"/>
          </a:p>
        </p:txBody>
      </p:sp>
      <p:sp>
        <p:nvSpPr>
          <p:cNvPr id="4" name="Footer Placeholder 3"/>
          <p:cNvSpPr>
            <a:spLocks noGrp="1"/>
          </p:cNvSpPr>
          <p:nvPr>
            <p:ph type="ftr" sz="quarter" idx="11"/>
          </p:nvPr>
        </p:nvSpPr>
        <p:spPr/>
        <p:txBody>
          <a:bodyPr/>
          <a:lstStyle/>
          <a:p>
            <a:r>
              <a:rPr lang="en-US"/>
              <a:t>KGH - For an Analytical and Operational Advantage </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uk-UA" smtClean="0"/>
              <a:pPr/>
              <a:t>‹#›</a:t>
            </a:fld>
            <a:endParaRPr lang="uk-UA"/>
          </a:p>
        </p:txBody>
      </p:sp>
      <p:sp>
        <p:nvSpPr>
          <p:cNvPr id="8" name="TextBox 7"/>
          <p:cNvSpPr txBox="1"/>
          <p:nvPr/>
        </p:nvSpPr>
        <p:spPr>
          <a:xfrm>
            <a:off x="2195600" y="641226"/>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FF44751-7DE6-214E-BDF5-C3B528D2B729}" type="datetime1">
              <a:rPr lang="mr-IN" smtClean="0"/>
              <a:pPr/>
              <a:t>20/1/18</a:t>
            </a:fld>
            <a:endParaRPr lang="mr-IN"/>
          </a:p>
        </p:txBody>
      </p:sp>
      <p:sp>
        <p:nvSpPr>
          <p:cNvPr id="3" name="Footer Placeholder 2"/>
          <p:cNvSpPr>
            <a:spLocks noGrp="1"/>
          </p:cNvSpPr>
          <p:nvPr>
            <p:ph type="ftr" sz="quarter" idx="11"/>
          </p:nvPr>
        </p:nvSpPr>
        <p:spPr/>
        <p:txBody>
          <a:bodyPr/>
          <a:lstStyle/>
          <a:p>
            <a:r>
              <a:rPr lang="en-US"/>
              <a:t>KGH - For an Analytical and Operational Advantage </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3749" y="1127550"/>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9810" y="1282452"/>
            <a:ext cx="2663667" cy="1903241"/>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118820" y="805818"/>
            <a:ext cx="5444860"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69809" y="3186155"/>
            <a:ext cx="2663667" cy="2386397"/>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4AD67-54A5-A245-AA4F-F6AB77D3F378}" type="datetime1">
              <a:rPr lang="mr-IN" smtClean="0"/>
              <a:pPr/>
              <a:t>20/1/18</a:t>
            </a:fld>
            <a:endParaRPr lang="mr-IN"/>
          </a:p>
        </p:txBody>
      </p:sp>
      <p:sp>
        <p:nvSpPr>
          <p:cNvPr id="6" name="Footer Placeholder 5"/>
          <p:cNvSpPr>
            <a:spLocks noGrp="1"/>
          </p:cNvSpPr>
          <p:nvPr>
            <p:ph type="ftr" sz="quarter" idx="11"/>
          </p:nvPr>
        </p:nvSpPr>
        <p:spPr/>
        <p:txBody>
          <a:bodyPr/>
          <a:lstStyle/>
          <a:p>
            <a:r>
              <a:rPr lang="en-US"/>
              <a:t>KGH - For an Analytical and Operational Advantage </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5305" y="3229"/>
            <a:ext cx="4628528"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Drag picture to placeholder or click icon to add</a:t>
            </a:r>
            <a:endParaRPr lang="en-US" dirty="0"/>
          </a:p>
        </p:txBody>
      </p:sp>
      <p:sp>
        <p:nvSpPr>
          <p:cNvPr id="10" name="TextBox 9"/>
          <p:cNvSpPr txBox="1"/>
          <p:nvPr/>
        </p:nvSpPr>
        <p:spPr>
          <a:xfrm>
            <a:off x="1554281" y="1127550"/>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728" y="1282453"/>
            <a:ext cx="3969952" cy="1900473"/>
          </a:xfrm>
        </p:spPr>
        <p:txBody>
          <a:bodyPr anchor="b">
            <a:normAutofit/>
          </a:bodyPr>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969809" y="3182928"/>
            <a:ext cx="3970840" cy="2386394"/>
          </a:xfrm>
        </p:spPr>
        <p:txBody>
          <a:bodyPr>
            <a:normAutofit/>
          </a:bodyPr>
          <a:lstStyle>
            <a:lvl1pPr marL="0" indent="0" algn="l">
              <a:buNone/>
              <a:defRPr sz="19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7C5936-ACBC-F045-8CD5-684CC7BE0828}" type="datetime1">
              <a:rPr lang="mr-IN" smtClean="0"/>
              <a:pPr/>
              <a:t>20/1/18</a:t>
            </a:fld>
            <a:endParaRPr lang="mr-IN"/>
          </a:p>
        </p:txBody>
      </p:sp>
      <p:sp>
        <p:nvSpPr>
          <p:cNvPr id="6" name="Footer Placeholder 5"/>
          <p:cNvSpPr>
            <a:spLocks noGrp="1"/>
          </p:cNvSpPr>
          <p:nvPr>
            <p:ph type="ftr" sz="quarter" idx="11"/>
          </p:nvPr>
        </p:nvSpPr>
        <p:spPr/>
        <p:txBody>
          <a:bodyPr/>
          <a:lstStyle/>
          <a:p>
            <a:r>
              <a:rPr lang="en-US"/>
              <a:t>KGH - For an Analytical and Operational Advantage </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057" y="2105202"/>
            <a:ext cx="9357767"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6693" cy="6858000"/>
          </a:xfrm>
          <a:prstGeom prst="rect">
            <a:avLst/>
          </a:prstGeom>
        </p:spPr>
      </p:pic>
      <p:sp>
        <p:nvSpPr>
          <p:cNvPr id="8" name="Rectangle 7"/>
          <p:cNvSpPr/>
          <p:nvPr/>
        </p:nvSpPr>
        <p:spPr>
          <a:xfrm>
            <a:off x="0" y="0"/>
            <a:ext cx="96392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128" y="808057"/>
            <a:ext cx="7956259"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2877" y="2052116"/>
            <a:ext cx="779451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200" y="5270628"/>
            <a:ext cx="2662729" cy="182832"/>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F0D6BFF-DC30-8840-85F0-02624DCFFA02}" type="datetime1">
              <a:rPr lang="en-US" smtClean="0"/>
              <a:pPr/>
              <a:t>1/20/18</a:t>
            </a:fld>
            <a:endParaRPr lang="en-US" dirty="0"/>
          </a:p>
        </p:txBody>
      </p:sp>
      <p:sp>
        <p:nvSpPr>
          <p:cNvPr id="5" name="Footer Placeholder 4"/>
          <p:cNvSpPr>
            <a:spLocks noGrp="1"/>
          </p:cNvSpPr>
          <p:nvPr>
            <p:ph type="ftr" sz="quarter" idx="3"/>
          </p:nvPr>
        </p:nvSpPr>
        <p:spPr>
          <a:xfrm rot="5400000">
            <a:off x="-2237314" y="3661168"/>
            <a:ext cx="5885352" cy="179129"/>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KGH - For an Analytical and Operational Advantage </a:t>
            </a:r>
            <a:endParaRPr lang="en-US" dirty="0"/>
          </a:p>
        </p:txBody>
      </p:sp>
      <p:sp>
        <p:nvSpPr>
          <p:cNvPr id="6" name="Slide Number Placeholder 5"/>
          <p:cNvSpPr>
            <a:spLocks noGrp="1"/>
          </p:cNvSpPr>
          <p:nvPr>
            <p:ph type="sldNum" sz="quarter" idx="4"/>
          </p:nvPr>
        </p:nvSpPr>
        <p:spPr>
          <a:xfrm>
            <a:off x="158366" y="164593"/>
            <a:ext cx="636561" cy="322851"/>
          </a:xfrm>
          <a:prstGeom prst="rect">
            <a:avLst/>
          </a:prstGeom>
        </p:spPr>
        <p:txBody>
          <a:bodyPr vert="horz" lIns="91440" tIns="45720" rIns="45720" bIns="45720" rtlCol="0" anchor="ctr"/>
          <a:lstStyle>
            <a:lvl1pPr algn="r">
              <a:defRPr sz="1799">
                <a:solidFill>
                  <a:schemeClr val="tx1">
                    <a:tint val="75000"/>
                  </a:schemeClr>
                </a:solidFill>
              </a:defRPr>
            </a:lvl1pPr>
          </a:lstStyle>
          <a:p>
            <a:fld id="{2A013F82-EE5E-44EE-A61D-E31C6657F26F}" type="slidenum">
              <a:rPr lang="en-US" smtClean="0"/>
              <a:pPr/>
              <a:t>‹#›</a:t>
            </a:fld>
            <a:endParaRPr lang="en-US" dirty="0"/>
          </a:p>
        </p:txBody>
      </p:sp>
      <p:sp>
        <p:nvSpPr>
          <p:cNvPr id="57" name="Rectangle 56"/>
          <p:cNvSpPr/>
          <p:nvPr/>
        </p:nvSpPr>
        <p:spPr>
          <a:xfrm>
            <a:off x="961792"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101749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r" defTabSz="914126" rtl="0" eaLnBrk="1" latinLnBrk="0" hangingPunct="1">
        <a:lnSpc>
          <a:spcPct val="90000"/>
        </a:lnSpc>
        <a:spcBef>
          <a:spcPct val="0"/>
        </a:spcBef>
        <a:buNone/>
        <a:defRPr sz="3399" b="0" i="0" kern="1200" cap="none">
          <a:solidFill>
            <a:schemeClr val="tx1"/>
          </a:solidFill>
          <a:effectLst/>
          <a:latin typeface="+mj-lt"/>
          <a:ea typeface="+mj-ea"/>
          <a:cs typeface="+mj-cs"/>
        </a:defRPr>
      </a:lvl1pPr>
    </p:titleStyle>
    <p:bodyStyle>
      <a:lvl1pPr marL="344385" indent="-344385" algn="l" defTabSz="914126"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1999" kern="1200">
          <a:solidFill>
            <a:schemeClr val="tx1"/>
          </a:solidFill>
          <a:effectLst/>
          <a:latin typeface="+mn-lt"/>
          <a:ea typeface="+mn-ea"/>
          <a:cs typeface="+mn-cs"/>
        </a:defRPr>
      </a:lvl1pPr>
      <a:lvl2pPr marL="795099"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799" kern="1200">
          <a:solidFill>
            <a:schemeClr val="tx1"/>
          </a:solidFill>
          <a:effectLst/>
          <a:latin typeface="+mn-lt"/>
          <a:ea typeface="+mn-ea"/>
          <a:cs typeface="+mn-cs"/>
        </a:defRPr>
      </a:lvl2pPr>
      <a:lvl3pPr marL="1258510"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225"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2636"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1823"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027"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4231"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0436"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microsoft.com/office/2007/relationships/hdphoto" Target="../media/hdphoto1.wdp"/><Relationship Id="rId14" Type="http://schemas.openxmlformats.org/officeDocument/2006/relationships/image" Target="../media/image18.tiff"/><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92188" y="2517448"/>
            <a:ext cx="9753600" cy="609600"/>
          </a:xfrm>
        </p:spPr>
        <p:txBody>
          <a:bodyPr>
            <a:noAutofit/>
          </a:bodyPr>
          <a:lstStyle/>
          <a:p>
            <a:r>
              <a:rPr lang="en-US" sz="2400" b="1" i="1" dirty="0">
                <a:solidFill>
                  <a:schemeClr val="tx2">
                    <a:lumMod val="75000"/>
                  </a:schemeClr>
                </a:solidFill>
              </a:rPr>
              <a:t>Providing an Analytical and Operational Advantage</a:t>
            </a:r>
            <a:endParaRPr lang="it-IT" sz="2400" b="1" i="1" dirty="0">
              <a:solidFill>
                <a:schemeClr val="tx2">
                  <a:lumMod val="75000"/>
                </a:schemeClr>
              </a:solidFill>
            </a:endParaRPr>
          </a:p>
        </p:txBody>
      </p:sp>
      <p:pic>
        <p:nvPicPr>
          <p:cNvPr id="6" name="Picture 5" descr="KGH Logo_lar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041" y="533400"/>
            <a:ext cx="5721520" cy="18912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12" y="4800600"/>
            <a:ext cx="1828800"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1536" y="4800600"/>
            <a:ext cx="1795876" cy="1828800"/>
          </a:xfrm>
          <a:prstGeom prst="rect">
            <a:avLst/>
          </a:prstGeom>
        </p:spPr>
      </p:pic>
      <p:sp>
        <p:nvSpPr>
          <p:cNvPr id="2" name="Rectangle 1">
            <a:extLst>
              <a:ext uri="{FF2B5EF4-FFF2-40B4-BE49-F238E27FC236}">
                <a16:creationId xmlns="" xmlns:a16="http://schemas.microsoft.com/office/drawing/2014/main" id="{657C2B01-AB8E-4E54-A4F6-C21D5FF05E05}"/>
              </a:ext>
            </a:extLst>
          </p:cNvPr>
          <p:cNvSpPr/>
          <p:nvPr/>
        </p:nvSpPr>
        <p:spPr>
          <a:xfrm>
            <a:off x="2268370" y="4382869"/>
            <a:ext cx="6874042" cy="646331"/>
          </a:xfrm>
          <a:prstGeom prst="rect">
            <a:avLst/>
          </a:prstGeom>
        </p:spPr>
        <p:txBody>
          <a:bodyPr wrap="square">
            <a:spAutoFit/>
          </a:bodyPr>
          <a:lstStyle/>
          <a:p>
            <a:r>
              <a:rPr lang="en-US" sz="3600" b="1" dirty="0">
                <a:solidFill>
                  <a:srgbClr val="006400"/>
                </a:solidFill>
              </a:rPr>
              <a:t>Preparedness without Paranoia</a:t>
            </a:r>
            <a:r>
              <a:rPr lang="en-US" sz="3600" dirty="0">
                <a:solidFill>
                  <a:srgbClr val="006400"/>
                </a:solidFill>
              </a:rPr>
              <a:t>™</a:t>
            </a:r>
            <a:endParaRPr lang="en-US" sz="3600" dirty="0"/>
          </a:p>
        </p:txBody>
      </p:sp>
      <p:sp>
        <p:nvSpPr>
          <p:cNvPr id="3" name="Rectangle 2">
            <a:extLst>
              <a:ext uri="{FF2B5EF4-FFF2-40B4-BE49-F238E27FC236}">
                <a16:creationId xmlns="" xmlns:a16="http://schemas.microsoft.com/office/drawing/2014/main" id="{E0B1D323-BA5F-4451-8C2D-63328D0945AC}"/>
              </a:ext>
            </a:extLst>
          </p:cNvPr>
          <p:cNvSpPr>
            <a:spLocks noChangeAspect="1"/>
          </p:cNvSpPr>
          <p:nvPr/>
        </p:nvSpPr>
        <p:spPr>
          <a:xfrm>
            <a:off x="2098340" y="5423520"/>
            <a:ext cx="1034629" cy="584775"/>
          </a:xfrm>
          <a:prstGeom prst="rect">
            <a:avLst/>
          </a:prstGeom>
        </p:spPr>
        <p:txBody>
          <a:bodyPr wrap="square">
            <a:spAutoFit/>
          </a:bodyPr>
          <a:lstStyle/>
          <a:p>
            <a:r>
              <a:rPr lang="en-US" sz="3200" b="1" dirty="0">
                <a:solidFill>
                  <a:srgbClr val="006400"/>
                </a:solidFill>
              </a:rPr>
              <a:t>®</a:t>
            </a:r>
            <a:endParaRPr lang="en-US" sz="3200" dirty="0"/>
          </a:p>
        </p:txBody>
      </p:sp>
      <p:sp>
        <p:nvSpPr>
          <p:cNvPr id="5" name="Rectangle 4">
            <a:extLst>
              <a:ext uri="{FF2B5EF4-FFF2-40B4-BE49-F238E27FC236}">
                <a16:creationId xmlns="" xmlns:a16="http://schemas.microsoft.com/office/drawing/2014/main" id="{1DD48756-C3B9-4599-8D8F-9A0C35E777F6}"/>
              </a:ext>
            </a:extLst>
          </p:cNvPr>
          <p:cNvSpPr/>
          <p:nvPr/>
        </p:nvSpPr>
        <p:spPr>
          <a:xfrm>
            <a:off x="11047412" y="5484167"/>
            <a:ext cx="447558" cy="461665"/>
          </a:xfrm>
          <a:prstGeom prst="rect">
            <a:avLst/>
          </a:prstGeom>
        </p:spPr>
        <p:txBody>
          <a:bodyPr wrap="none">
            <a:spAutoFit/>
          </a:bodyPr>
          <a:lstStyle/>
          <a:p>
            <a:r>
              <a:rPr lang="en-US" sz="2400" b="1"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6613" y="471208"/>
            <a:ext cx="10591800" cy="762000"/>
          </a:xfrm>
        </p:spPr>
        <p:txBody>
          <a:bodyPr>
            <a:noAutofit/>
          </a:bodyPr>
          <a:lstStyle/>
          <a:p>
            <a:pPr algn="ctr"/>
            <a:r>
              <a:rPr lang="en-US" sz="4800" b="1" dirty="0">
                <a:solidFill>
                  <a:srgbClr val="659D40"/>
                </a:solidFill>
              </a:rPr>
              <a:t>KGH Mission Space</a:t>
            </a:r>
            <a:endParaRPr lang="en-US" sz="4800" dirty="0"/>
          </a:p>
        </p:txBody>
      </p:sp>
      <p:sp>
        <p:nvSpPr>
          <p:cNvPr id="2" name="Footer Placeholder 1"/>
          <p:cNvSpPr>
            <a:spLocks noGrp="1"/>
          </p:cNvSpPr>
          <p:nvPr>
            <p:ph type="ftr" sz="quarter" idx="11"/>
          </p:nvPr>
        </p:nvSpPr>
        <p:spPr>
          <a:xfrm>
            <a:off x="1522415" y="6400800"/>
            <a:ext cx="8762999" cy="276228"/>
          </a:xfrm>
        </p:spPr>
        <p:txBody>
          <a:bodyPr/>
          <a:lstStyle/>
          <a:p>
            <a:pPr algn="ctr"/>
            <a:r>
              <a:rPr lang="en-US" dirty="0"/>
              <a:t>KGH  Proprietary</a:t>
            </a:r>
          </a:p>
        </p:txBody>
      </p:sp>
      <p:sp>
        <p:nvSpPr>
          <p:cNvPr id="6" name="Slide Number Placeholder 5"/>
          <p:cNvSpPr>
            <a:spLocks noGrp="1"/>
          </p:cNvSpPr>
          <p:nvPr>
            <p:ph type="sldNum" sz="quarter" idx="12"/>
          </p:nvPr>
        </p:nvSpPr>
        <p:spPr/>
        <p:txBody>
          <a:bodyPr/>
          <a:lstStyle/>
          <a:p>
            <a:fld id="{2A013F82-EE5E-44EE-A61D-E31C6657F26F}" type="slidenum">
              <a:rPr lang="uk-UA" smtClean="0"/>
              <a:pPr/>
              <a:t>2</a:t>
            </a:fld>
            <a:endParaRPr lang="uk-UA" dirty="0"/>
          </a:p>
        </p:txBody>
      </p:sp>
      <p:pic>
        <p:nvPicPr>
          <p:cNvPr id="10" name="Picture 9" descr="KGH Logo_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612" y="6019800"/>
            <a:ext cx="1383128" cy="457200"/>
          </a:xfrm>
          <a:prstGeom prst="rect">
            <a:avLst/>
          </a:prstGeom>
        </p:spPr>
      </p:pic>
      <p:sp>
        <p:nvSpPr>
          <p:cNvPr id="9" name="TextBox 8">
            <a:extLst>
              <a:ext uri="{FF2B5EF4-FFF2-40B4-BE49-F238E27FC236}">
                <a16:creationId xmlns="" xmlns:a16="http://schemas.microsoft.com/office/drawing/2014/main" id="{C537A55A-5D4D-4214-A803-F4897541B9A4}"/>
              </a:ext>
            </a:extLst>
          </p:cNvPr>
          <p:cNvSpPr txBox="1"/>
          <p:nvPr/>
        </p:nvSpPr>
        <p:spPr>
          <a:xfrm>
            <a:off x="1256505" y="1806706"/>
            <a:ext cx="9675813" cy="3970318"/>
          </a:xfrm>
          <a:prstGeom prst="rect">
            <a:avLst/>
          </a:prstGeom>
          <a:noFill/>
        </p:spPr>
        <p:txBody>
          <a:bodyPr wrap="square" rtlCol="0">
            <a:spAutoFit/>
          </a:bodyPr>
          <a:lstStyle/>
          <a:p>
            <a:pPr algn="ctr"/>
            <a:r>
              <a:rPr lang="en-US" sz="3600" b="1" i="1" dirty="0">
                <a:solidFill>
                  <a:srgbClr val="659D40"/>
                </a:solidFill>
              </a:rPr>
              <a:t>Kiernan Group Holdings </a:t>
            </a:r>
            <a:r>
              <a:rPr lang="en-US" sz="3600" i="1" dirty="0"/>
              <a:t>is an intelligence, law-enforcement and national security consulting, training, and risk services firm providing tailored solutions to complex challenges. We operate with, and for an operational and analytic advantage in a world where </a:t>
            </a:r>
            <a:r>
              <a:rPr lang="en-US" sz="3600" i="1" dirty="0">
                <a:solidFill>
                  <a:srgbClr val="FF0000"/>
                </a:solidFill>
              </a:rPr>
              <a:t>experience matters</a:t>
            </a:r>
            <a:r>
              <a:rPr lang="en-US" sz="3600" i="1" dirty="0">
                <a:solidFill>
                  <a:schemeClr val="bg1"/>
                </a:solidFill>
              </a:rPr>
              <a:t>.</a:t>
            </a:r>
          </a:p>
          <a:p>
            <a:endParaRPr lang="en-US" sz="3600" dirty="0"/>
          </a:p>
        </p:txBody>
      </p:sp>
    </p:spTree>
    <p:extLst>
      <p:ext uri="{BB962C8B-B14F-4D97-AF65-F5344CB8AC3E}">
        <p14:creationId xmlns:p14="http://schemas.microsoft.com/office/powerpoint/2010/main" val="24035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1294" y="459254"/>
            <a:ext cx="9144001" cy="1371600"/>
          </a:xfrm>
        </p:spPr>
        <p:txBody>
          <a:bodyPr>
            <a:noAutofit/>
          </a:bodyPr>
          <a:lstStyle/>
          <a:p>
            <a:pPr algn="ctr"/>
            <a:r>
              <a:rPr lang="en-US" sz="4800" b="1" dirty="0">
                <a:solidFill>
                  <a:srgbClr val="659D40"/>
                </a:solidFill>
              </a:rPr>
              <a:t>Who We Are</a:t>
            </a:r>
            <a:endParaRPr lang="en-US" sz="4800" dirty="0"/>
          </a:p>
        </p:txBody>
      </p:sp>
      <p:sp>
        <p:nvSpPr>
          <p:cNvPr id="5" name="Content Placeholder 4"/>
          <p:cNvSpPr>
            <a:spLocks noGrp="1"/>
          </p:cNvSpPr>
          <p:nvPr>
            <p:ph sz="half" idx="1"/>
          </p:nvPr>
        </p:nvSpPr>
        <p:spPr>
          <a:xfrm>
            <a:off x="512760" y="1281607"/>
            <a:ext cx="11315703" cy="746908"/>
          </a:xfrm>
        </p:spPr>
        <p:txBody>
          <a:bodyPr>
            <a:normAutofit fontScale="25000" lnSpcReduction="20000"/>
          </a:bodyPr>
          <a:lstStyle/>
          <a:p>
            <a:pPr marL="0" indent="0" algn="ctr">
              <a:buNone/>
            </a:pPr>
            <a:r>
              <a:rPr lang="en-US" sz="12800" dirty="0">
                <a:solidFill>
                  <a:schemeClr val="tx2">
                    <a:lumMod val="75000"/>
                  </a:schemeClr>
                </a:solidFill>
                <a:sym typeface="Symbol" panose="05050102010706020507" pitchFamily="18" charset="2"/>
              </a:rPr>
              <a:t></a:t>
            </a:r>
            <a:r>
              <a:rPr lang="en-US" sz="12800" dirty="0">
                <a:sym typeface="Symbol" panose="05050102010706020507" pitchFamily="18" charset="2"/>
              </a:rPr>
              <a:t> </a:t>
            </a:r>
            <a:r>
              <a:rPr lang="en-US" sz="12800" dirty="0"/>
              <a:t>Woman-owned Small Business (WOSB)  </a:t>
            </a:r>
            <a:r>
              <a:rPr lang="en-US" sz="12800" dirty="0">
                <a:solidFill>
                  <a:schemeClr val="tx2">
                    <a:lumMod val="75000"/>
                  </a:schemeClr>
                </a:solidFill>
                <a:sym typeface="Symbol" panose="05050102010706020507" pitchFamily="18" charset="2"/>
              </a:rPr>
              <a:t></a:t>
            </a:r>
            <a:r>
              <a:rPr lang="en-US" sz="12800" dirty="0">
                <a:sym typeface="Symbol" panose="05050102010706020507" pitchFamily="18" charset="2"/>
              </a:rPr>
              <a:t> </a:t>
            </a:r>
            <a:r>
              <a:rPr lang="en-US" sz="12800" dirty="0"/>
              <a:t>Founded in 2009  </a:t>
            </a:r>
          </a:p>
          <a:p>
            <a:pPr marL="0" indent="0" algn="ctr">
              <a:buNone/>
            </a:pPr>
            <a:r>
              <a:rPr lang="en-US" sz="12800" dirty="0">
                <a:solidFill>
                  <a:schemeClr val="tx2">
                    <a:lumMod val="75000"/>
                  </a:schemeClr>
                </a:solidFill>
                <a:sym typeface="Symbol" panose="05050102010706020507" pitchFamily="18" charset="2"/>
              </a:rPr>
              <a:t></a:t>
            </a:r>
            <a:r>
              <a:rPr lang="en-US" sz="12800" dirty="0">
                <a:sym typeface="Symbol" panose="05050102010706020507" pitchFamily="18" charset="2"/>
              </a:rPr>
              <a:t> </a:t>
            </a:r>
            <a:r>
              <a:rPr lang="en-US" sz="12800" dirty="0"/>
              <a:t>GSA 84 | Total Solutions for Security</a:t>
            </a:r>
          </a:p>
          <a:p>
            <a:pPr marL="0" indent="0">
              <a:buNone/>
            </a:pPr>
            <a:r>
              <a:rPr lang="en-US" dirty="0"/>
              <a:t>   </a:t>
            </a:r>
          </a:p>
          <a:p>
            <a:endParaRPr lang="en-US" dirty="0"/>
          </a:p>
        </p:txBody>
      </p:sp>
      <p:sp>
        <p:nvSpPr>
          <p:cNvPr id="3" name="Content Placeholder 2">
            <a:extLst>
              <a:ext uri="{FF2B5EF4-FFF2-40B4-BE49-F238E27FC236}">
                <a16:creationId xmlns="" xmlns:a16="http://schemas.microsoft.com/office/drawing/2014/main" id="{C3771986-5665-43BD-9540-182B34500341}"/>
              </a:ext>
            </a:extLst>
          </p:cNvPr>
          <p:cNvSpPr>
            <a:spLocks noGrp="1"/>
          </p:cNvSpPr>
          <p:nvPr>
            <p:ph sz="half" idx="2"/>
          </p:nvPr>
        </p:nvSpPr>
        <p:spPr>
          <a:xfrm>
            <a:off x="1020873" y="2411027"/>
            <a:ext cx="10299476" cy="474056"/>
          </a:xfrm>
        </p:spPr>
        <p:txBody>
          <a:bodyPr>
            <a:normAutofit fontScale="25000" lnSpcReduction="20000"/>
          </a:bodyPr>
          <a:lstStyle/>
          <a:p>
            <a:pPr marL="0" indent="0" algn="ctr">
              <a:buNone/>
            </a:pPr>
            <a:r>
              <a:rPr lang="en-US" b="1" dirty="0"/>
              <a:t>Partners</a:t>
            </a:r>
          </a:p>
        </p:txBody>
      </p:sp>
      <p:sp>
        <p:nvSpPr>
          <p:cNvPr id="2" name="Footer Placeholder 1"/>
          <p:cNvSpPr>
            <a:spLocks noGrp="1"/>
          </p:cNvSpPr>
          <p:nvPr>
            <p:ph type="ftr" sz="quarter" idx="11"/>
          </p:nvPr>
        </p:nvSpPr>
        <p:spPr>
          <a:xfrm>
            <a:off x="3011076" y="6465259"/>
            <a:ext cx="6553199" cy="224589"/>
          </a:xfrm>
        </p:spPr>
        <p:txBody>
          <a:bodyPr/>
          <a:lstStyle/>
          <a:p>
            <a:pPr algn="ctr"/>
            <a:r>
              <a:rPr lang="en-US" dirty="0"/>
              <a:t>KGH  Proprietary</a:t>
            </a:r>
          </a:p>
        </p:txBody>
      </p:sp>
      <p:sp>
        <p:nvSpPr>
          <p:cNvPr id="6" name="Slide Number Placeholder 5"/>
          <p:cNvSpPr>
            <a:spLocks noGrp="1"/>
          </p:cNvSpPr>
          <p:nvPr>
            <p:ph type="sldNum" sz="quarter" idx="12"/>
          </p:nvPr>
        </p:nvSpPr>
        <p:spPr/>
        <p:txBody>
          <a:bodyPr/>
          <a:lstStyle/>
          <a:p>
            <a:fld id="{2A013F82-EE5E-44EE-A61D-E31C6657F26F}" type="slidenum">
              <a:rPr lang="uk-UA" smtClean="0"/>
              <a:pPr/>
              <a:t>3</a:t>
            </a:fld>
            <a:endParaRPr lang="uk-UA" dirty="0"/>
          </a:p>
        </p:txBody>
      </p:sp>
      <p:pic>
        <p:nvPicPr>
          <p:cNvPr id="10" name="Picture 9" descr="KGH Logo_large.png">
            <a:extLst>
              <a:ext uri="{FF2B5EF4-FFF2-40B4-BE49-F238E27FC236}">
                <a16:creationId xmlns="" xmlns:a16="http://schemas.microsoft.com/office/drawing/2014/main" id="{B68AFE0F-2A1B-4D0E-BDFA-E65796EE7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612" y="6077100"/>
            <a:ext cx="1383128" cy="457200"/>
          </a:xfrm>
          <a:prstGeom prst="rect">
            <a:avLst/>
          </a:prstGeom>
        </p:spPr>
      </p:pic>
      <p:pic>
        <p:nvPicPr>
          <p:cNvPr id="7" name="Picture 4" descr="Related image">
            <a:extLst>
              <a:ext uri="{FF2B5EF4-FFF2-40B4-BE49-F238E27FC236}">
                <a16:creationId xmlns="" xmlns:a16="http://schemas.microsoft.com/office/drawing/2014/main" id="{353A5DB1-29D9-4299-8068-6B93E8C6ED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3021" y="4916801"/>
            <a:ext cx="2331720" cy="15544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 xmlns:a16="http://schemas.microsoft.com/office/drawing/2014/main" id="{3932FAED-8F0F-4AD6-A020-811B9BFD94BF}"/>
              </a:ext>
            </a:extLst>
          </p:cNvPr>
          <p:cNvPicPr>
            <a:picLocks noChangeAspect="1"/>
          </p:cNvPicPr>
          <p:nvPr/>
        </p:nvPicPr>
        <p:blipFill>
          <a:blip r:embed="rId5" cstate="print"/>
          <a:stretch>
            <a:fillRect/>
          </a:stretch>
        </p:blipFill>
        <p:spPr>
          <a:xfrm>
            <a:off x="5222948" y="5328281"/>
            <a:ext cx="2660073" cy="731520"/>
          </a:xfrm>
          <a:prstGeom prst="rect">
            <a:avLst/>
          </a:prstGeom>
        </p:spPr>
      </p:pic>
      <p:sp>
        <p:nvSpPr>
          <p:cNvPr id="12" name="TextBox 11">
            <a:extLst>
              <a:ext uri="{FF2B5EF4-FFF2-40B4-BE49-F238E27FC236}">
                <a16:creationId xmlns="" xmlns:a16="http://schemas.microsoft.com/office/drawing/2014/main" id="{37FD840B-15DB-4C7A-BF6E-C1F3FDFB1CE8}"/>
              </a:ext>
            </a:extLst>
          </p:cNvPr>
          <p:cNvSpPr txBox="1"/>
          <p:nvPr/>
        </p:nvSpPr>
        <p:spPr>
          <a:xfrm>
            <a:off x="2787331" y="4747175"/>
            <a:ext cx="6766560" cy="461665"/>
          </a:xfrm>
          <a:prstGeom prst="rect">
            <a:avLst/>
          </a:prstGeom>
          <a:noFill/>
        </p:spPr>
        <p:txBody>
          <a:bodyPr wrap="square" rtlCol="0">
            <a:spAutoFit/>
          </a:bodyPr>
          <a:lstStyle/>
          <a:p>
            <a:pPr algn="ctr"/>
            <a:r>
              <a:rPr lang="en-US" sz="2400" b="1" dirty="0"/>
              <a:t>Affiliations</a:t>
            </a:r>
          </a:p>
        </p:txBody>
      </p:sp>
      <p:cxnSp>
        <p:nvCxnSpPr>
          <p:cNvPr id="14" name="Straight Connector 13">
            <a:extLst>
              <a:ext uri="{FF2B5EF4-FFF2-40B4-BE49-F238E27FC236}">
                <a16:creationId xmlns="" xmlns:a16="http://schemas.microsoft.com/office/drawing/2014/main" id="{48EADC9F-FEB8-4C2C-8BA6-FFBC5FA55EFE}"/>
              </a:ext>
            </a:extLst>
          </p:cNvPr>
          <p:cNvCxnSpPr/>
          <p:nvPr/>
        </p:nvCxnSpPr>
        <p:spPr>
          <a:xfrm>
            <a:off x="1382935" y="2648055"/>
            <a:ext cx="9588277"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A3D550D-E588-4B9D-9AF8-86458C853E0D}"/>
              </a:ext>
            </a:extLst>
          </p:cNvPr>
          <p:cNvCxnSpPr/>
          <p:nvPr/>
        </p:nvCxnSpPr>
        <p:spPr>
          <a:xfrm>
            <a:off x="1382935" y="4620768"/>
            <a:ext cx="9588277"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52343C09-5B2B-49D8-A68C-9CDD7F9A3C67}"/>
              </a:ext>
            </a:extLst>
          </p:cNvPr>
          <p:cNvPicPr>
            <a:picLocks noChangeAspect="1"/>
          </p:cNvPicPr>
          <p:nvPr/>
        </p:nvPicPr>
        <p:blipFill>
          <a:blip r:embed="rId6" cstate="print"/>
          <a:stretch>
            <a:fillRect/>
          </a:stretch>
        </p:blipFill>
        <p:spPr>
          <a:xfrm>
            <a:off x="1610362" y="2865120"/>
            <a:ext cx="1472873" cy="640080"/>
          </a:xfrm>
          <a:prstGeom prst="rect">
            <a:avLst/>
          </a:prstGeom>
        </p:spPr>
      </p:pic>
      <p:pic>
        <p:nvPicPr>
          <p:cNvPr id="23" name="Picture 22">
            <a:extLst>
              <a:ext uri="{FF2B5EF4-FFF2-40B4-BE49-F238E27FC236}">
                <a16:creationId xmlns="" xmlns:a16="http://schemas.microsoft.com/office/drawing/2014/main" id="{F893652C-0059-43B0-8C08-C1C4BAEAE115}"/>
              </a:ext>
            </a:extLst>
          </p:cNvPr>
          <p:cNvPicPr>
            <a:picLocks noChangeAspect="1"/>
          </p:cNvPicPr>
          <p:nvPr/>
        </p:nvPicPr>
        <p:blipFill>
          <a:blip r:embed="rId7" cstate="print"/>
          <a:stretch>
            <a:fillRect/>
          </a:stretch>
        </p:blipFill>
        <p:spPr>
          <a:xfrm>
            <a:off x="7854299" y="2856425"/>
            <a:ext cx="1141476" cy="640080"/>
          </a:xfrm>
          <a:prstGeom prst="rect">
            <a:avLst/>
          </a:prstGeom>
        </p:spPr>
      </p:pic>
      <p:pic>
        <p:nvPicPr>
          <p:cNvPr id="11" name="Picture 10">
            <a:extLst>
              <a:ext uri="{FF2B5EF4-FFF2-40B4-BE49-F238E27FC236}">
                <a16:creationId xmlns="" xmlns:a16="http://schemas.microsoft.com/office/drawing/2014/main" id="{980F7E52-A3F7-4B9B-BABF-AF7CC537330F}"/>
              </a:ext>
            </a:extLst>
          </p:cNvPr>
          <p:cNvPicPr>
            <a:picLocks noChangeAspect="1"/>
          </p:cNvPicPr>
          <p:nvPr/>
        </p:nvPicPr>
        <p:blipFill>
          <a:blip r:embed="rId8" cstate="print"/>
          <a:stretch>
            <a:fillRect/>
          </a:stretch>
        </p:blipFill>
        <p:spPr>
          <a:xfrm>
            <a:off x="5484193" y="2690421"/>
            <a:ext cx="1295484" cy="1371600"/>
          </a:xfrm>
          <a:prstGeom prst="rect">
            <a:avLst/>
          </a:prstGeom>
        </p:spPr>
      </p:pic>
      <p:pic>
        <p:nvPicPr>
          <p:cNvPr id="9" name="Picture 2" descr="Rapid Thunder ">
            <a:extLst>
              <a:ext uri="{FF2B5EF4-FFF2-40B4-BE49-F238E27FC236}">
                <a16:creationId xmlns="" xmlns:a16="http://schemas.microsoft.com/office/drawing/2014/main" id="{77BC32B9-136C-46AC-8352-5CDF74F613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6798" y="3879199"/>
            <a:ext cx="238125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9F0D54F3-E84C-4D9E-945A-7625BECBC4D9}"/>
              </a:ext>
            </a:extLst>
          </p:cNvPr>
          <p:cNvPicPr>
            <a:picLocks noChangeAspect="1"/>
          </p:cNvPicPr>
          <p:nvPr/>
        </p:nvPicPr>
        <p:blipFill>
          <a:blip r:embed="rId10"/>
          <a:stretch>
            <a:fillRect/>
          </a:stretch>
        </p:blipFill>
        <p:spPr>
          <a:xfrm>
            <a:off x="9720116" y="3103283"/>
            <a:ext cx="1115501" cy="1115501"/>
          </a:xfrm>
          <a:prstGeom prst="rect">
            <a:avLst/>
          </a:prstGeom>
        </p:spPr>
      </p:pic>
      <p:pic>
        <p:nvPicPr>
          <p:cNvPr id="17" name="Picture 16">
            <a:extLst>
              <a:ext uri="{FF2B5EF4-FFF2-40B4-BE49-F238E27FC236}">
                <a16:creationId xmlns="" xmlns:a16="http://schemas.microsoft.com/office/drawing/2014/main" id="{A13A0071-0C6E-4ED5-9DB6-0878A9303BD2}"/>
              </a:ext>
            </a:extLst>
          </p:cNvPr>
          <p:cNvPicPr>
            <a:picLocks noChangeAspect="1"/>
          </p:cNvPicPr>
          <p:nvPr/>
        </p:nvPicPr>
        <p:blipFill>
          <a:blip r:embed="rId11"/>
          <a:stretch>
            <a:fillRect/>
          </a:stretch>
        </p:blipFill>
        <p:spPr>
          <a:xfrm>
            <a:off x="7326934" y="3735818"/>
            <a:ext cx="2085975" cy="666750"/>
          </a:xfrm>
          <a:prstGeom prst="rect">
            <a:avLst/>
          </a:prstGeom>
        </p:spPr>
      </p:pic>
      <p:pic>
        <p:nvPicPr>
          <p:cNvPr id="13" name="Picture 2" descr="http://hsvchamber.org/wp-content/uploads/2017/08/Chamber_COY_2017_colwht_250x90.png">
            <a:extLst>
              <a:ext uri="{FF2B5EF4-FFF2-40B4-BE49-F238E27FC236}">
                <a16:creationId xmlns="" xmlns:a16="http://schemas.microsoft.com/office/drawing/2014/main" id="{8082C3EE-4376-45E6-9581-9F41F2EB91D7}"/>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29880" y="5225005"/>
            <a:ext cx="2032000" cy="73152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p:cNvPicPr>
            <a:picLocks noChangeAspect="1"/>
          </p:cNvPicPr>
          <p:nvPr/>
        </p:nvPicPr>
        <p:blipFill>
          <a:blip r:embed="rId14"/>
          <a:stretch>
            <a:fillRect/>
          </a:stretch>
        </p:blipFill>
        <p:spPr>
          <a:xfrm>
            <a:off x="3672723" y="2842748"/>
            <a:ext cx="1264213" cy="731048"/>
          </a:xfrm>
          <a:prstGeom prst="rect">
            <a:avLst/>
          </a:prstGeom>
        </p:spPr>
      </p:pic>
    </p:spTree>
    <p:extLst>
      <p:ext uri="{BB962C8B-B14F-4D97-AF65-F5344CB8AC3E}">
        <p14:creationId xmlns:p14="http://schemas.microsoft.com/office/powerpoint/2010/main" val="3703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5" y="299033"/>
            <a:ext cx="9144001" cy="1371600"/>
          </a:xfrm>
        </p:spPr>
        <p:txBody>
          <a:bodyPr>
            <a:normAutofit/>
          </a:bodyPr>
          <a:lstStyle/>
          <a:p>
            <a:pPr algn="ctr"/>
            <a:r>
              <a:rPr lang="en-US" sz="4800" b="1" dirty="0">
                <a:solidFill>
                  <a:srgbClr val="659D40"/>
                </a:solidFill>
              </a:rPr>
              <a:t>What We Do &amp; How We Do It!</a:t>
            </a:r>
          </a:p>
        </p:txBody>
      </p:sp>
      <p:sp>
        <p:nvSpPr>
          <p:cNvPr id="3" name="Content Placeholder 2"/>
          <p:cNvSpPr>
            <a:spLocks noGrp="1"/>
          </p:cNvSpPr>
          <p:nvPr>
            <p:ph idx="1"/>
          </p:nvPr>
        </p:nvSpPr>
        <p:spPr>
          <a:xfrm>
            <a:off x="931862" y="1449300"/>
            <a:ext cx="10325100" cy="5491165"/>
          </a:xfrm>
        </p:spPr>
        <p:txBody>
          <a:bodyPr>
            <a:normAutofit fontScale="92500" lnSpcReduction="20000"/>
          </a:bodyPr>
          <a:lstStyle/>
          <a:p>
            <a:pPr marL="0" indent="0" algn="ctr">
              <a:buNone/>
            </a:pPr>
            <a:r>
              <a:rPr lang="en-US" i="1" dirty="0"/>
              <a:t>KGH’s subject matter experts integrate a spectrum of multi-disciplinary expertise to deliver on-target messages with profound impact.</a:t>
            </a:r>
          </a:p>
          <a:p>
            <a:r>
              <a:rPr lang="en-US" dirty="0">
                <a:solidFill>
                  <a:srgbClr val="FF0000"/>
                </a:solidFill>
              </a:rPr>
              <a:t>The Pedagogy Of It All: </a:t>
            </a:r>
            <a:r>
              <a:rPr lang="en-US" dirty="0"/>
              <a:t>KGH develops digital storytelling to convey powerful,  meaningful and measurable learning.  We align message  to audience with advanced multi-media delivery, fueled by dynamic technology platforms. We understand that learning occurs best when driven by the learner.</a:t>
            </a:r>
          </a:p>
          <a:p>
            <a:r>
              <a:rPr lang="en-US" dirty="0"/>
              <a:t>We create compelling training and outreach programs that leverage both the rigor and the creativity of instructional design models. We exercise that learning through tabletop exercises, reinforcement and reengagement. </a:t>
            </a:r>
          </a:p>
          <a:p>
            <a:r>
              <a:rPr lang="en-US" dirty="0"/>
              <a:t>We capture the power of technology through discovery, exploitation, integration and often, recombination of ideas and capabilities for more optimum utilization. We partner with trusted and emerging technology experts.  We promote the integration and transition of responsive solutions into the workplace, from office environments to the battlefield.</a:t>
            </a:r>
          </a:p>
          <a:p>
            <a:r>
              <a:rPr lang="en-US" dirty="0">
                <a:solidFill>
                  <a:srgbClr val="FF0000"/>
                </a:solidFill>
              </a:rPr>
              <a:t>The Phenomenology Of It All: </a:t>
            </a:r>
            <a:r>
              <a:rPr lang="en-US" dirty="0"/>
              <a:t>We merge the earned experience from disparate and divergent walks of life to develop and enhance thought leadership. We challenge and exercise decision-making processes from mundane to critical life scenarios tailored to need and environment.</a:t>
            </a:r>
          </a:p>
          <a:p>
            <a:pPr marL="0" indent="0">
              <a:buNone/>
            </a:pPr>
            <a:endParaRPr lang="en-US" i="1" dirty="0"/>
          </a:p>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uk-UA" smtClean="0"/>
              <a:pPr/>
              <a:t>4</a:t>
            </a:fld>
            <a:endParaRPr lang="uk-UA" dirty="0"/>
          </a:p>
        </p:txBody>
      </p:sp>
      <p:sp>
        <p:nvSpPr>
          <p:cNvPr id="8" name="Footer Placeholder 1"/>
          <p:cNvSpPr txBox="1">
            <a:spLocks/>
          </p:cNvSpPr>
          <p:nvPr/>
        </p:nvSpPr>
        <p:spPr>
          <a:xfrm>
            <a:off x="1522415"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Experience Matters</a:t>
            </a:r>
          </a:p>
        </p:txBody>
      </p:sp>
      <p:pic>
        <p:nvPicPr>
          <p:cNvPr id="7" name="Picture 6" descr="KGH Logo_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0" y="6310314"/>
            <a:ext cx="1383128" cy="457200"/>
          </a:xfrm>
          <a:prstGeom prst="rect">
            <a:avLst/>
          </a:prstGeom>
        </p:spPr>
      </p:pic>
    </p:spTree>
    <p:extLst>
      <p:ext uri="{BB962C8B-B14F-4D97-AF65-F5344CB8AC3E}">
        <p14:creationId xmlns:p14="http://schemas.microsoft.com/office/powerpoint/2010/main" val="23919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808056"/>
            <a:ext cx="7956259" cy="1077229"/>
          </a:xfrm>
        </p:spPr>
        <p:txBody>
          <a:bodyPr>
            <a:noAutofit/>
          </a:bodyPr>
          <a:lstStyle/>
          <a:p>
            <a:pPr algn="ctr"/>
            <a:r>
              <a:rPr lang="en-US" sz="4800" dirty="0">
                <a:solidFill>
                  <a:srgbClr val="659D40"/>
                </a:solidFill>
              </a:rPr>
              <a:t>Education and Training</a:t>
            </a:r>
          </a:p>
        </p:txBody>
      </p:sp>
      <p:sp>
        <p:nvSpPr>
          <p:cNvPr id="3" name="Content Placeholder 2"/>
          <p:cNvSpPr>
            <a:spLocks noGrp="1"/>
          </p:cNvSpPr>
          <p:nvPr>
            <p:ph idx="1"/>
          </p:nvPr>
        </p:nvSpPr>
        <p:spPr>
          <a:xfrm>
            <a:off x="1979612" y="2052116"/>
            <a:ext cx="8587775" cy="3997828"/>
          </a:xfrm>
        </p:spPr>
        <p:txBody>
          <a:bodyPr>
            <a:normAutofit fontScale="77500" lnSpcReduction="20000"/>
          </a:bodyPr>
          <a:lstStyle/>
          <a:p>
            <a:r>
              <a:rPr lang="en-US" sz="2200" dirty="0"/>
              <a:t>KGH develops and fields experienced core instructors and training specialists enabled by rigorous analytic products and state of the practice instructional design and delivery capabilities.</a:t>
            </a:r>
          </a:p>
          <a:p>
            <a:r>
              <a:rPr lang="en-US" sz="2200" dirty="0"/>
              <a:t> KGH has </a:t>
            </a:r>
            <a:r>
              <a:rPr lang="en-US" sz="2200" dirty="0">
                <a:solidFill>
                  <a:srgbClr val="FF0000"/>
                </a:solidFill>
              </a:rPr>
              <a:t>earned specialized experience</a:t>
            </a:r>
            <a:r>
              <a:rPr lang="en-US" sz="2200" dirty="0"/>
              <a:t> in active shooter, active threat, active assailant and the behavioral based trajectory involved in the </a:t>
            </a:r>
            <a:r>
              <a:rPr lang="en-US" sz="2200" dirty="0">
                <a:solidFill>
                  <a:srgbClr val="FF0000"/>
                </a:solidFill>
              </a:rPr>
              <a:t>pathway to violence across the critical infrastructure and faith-based community. </a:t>
            </a:r>
          </a:p>
          <a:p>
            <a:r>
              <a:rPr lang="en-US" sz="2200" dirty="0"/>
              <a:t>KGH believes that the best defense to any active threat is a prepared and engaged citizenry who operate in a soft target environment with a hard target mindset. This education starts at the supper table and extends to the boardroom table.</a:t>
            </a:r>
          </a:p>
          <a:p>
            <a:r>
              <a:rPr lang="en-US" sz="2200" dirty="0"/>
              <a:t>KGH can design compliance-based learning environments tailored to need that are interactive, dynamic and iterative, measuring progress and providing actionable feedback.</a:t>
            </a:r>
          </a:p>
        </p:txBody>
      </p:sp>
      <p:sp>
        <p:nvSpPr>
          <p:cNvPr id="4" name="Footer Placeholder 3"/>
          <p:cNvSpPr>
            <a:spLocks noGrp="1"/>
          </p:cNvSpPr>
          <p:nvPr>
            <p:ph type="ftr" sz="quarter" idx="11"/>
          </p:nvPr>
        </p:nvSpPr>
        <p:spPr/>
        <p:txBody>
          <a:bodyPr/>
          <a:lstStyle/>
          <a:p>
            <a:r>
              <a:rPr lang="en-US" dirty="0"/>
              <a:t>KGH Proprietary</a:t>
            </a:r>
          </a:p>
        </p:txBody>
      </p:sp>
      <p:sp>
        <p:nvSpPr>
          <p:cNvPr id="5" name="Slide Number Placeholder 4"/>
          <p:cNvSpPr>
            <a:spLocks noGrp="1"/>
          </p:cNvSpPr>
          <p:nvPr>
            <p:ph type="sldNum" sz="quarter" idx="12"/>
          </p:nvPr>
        </p:nvSpPr>
        <p:spPr/>
        <p:txBody>
          <a:bodyPr/>
          <a:lstStyle/>
          <a:p>
            <a:fld id="{2A013F82-EE5E-44EE-A61D-E31C6657F26F}" type="slidenum">
              <a:rPr lang="uk-UA" smtClean="0"/>
              <a:pPr/>
              <a:t>5</a:t>
            </a:fld>
            <a:endParaRPr lang="uk-UA"/>
          </a:p>
        </p:txBody>
      </p:sp>
    </p:spTree>
    <p:extLst>
      <p:ext uri="{BB962C8B-B14F-4D97-AF65-F5344CB8AC3E}">
        <p14:creationId xmlns:p14="http://schemas.microsoft.com/office/powerpoint/2010/main" val="125020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878" y="538407"/>
            <a:ext cx="9144001" cy="1371600"/>
          </a:xfrm>
        </p:spPr>
        <p:txBody>
          <a:bodyPr>
            <a:normAutofit/>
          </a:bodyPr>
          <a:lstStyle/>
          <a:p>
            <a:pPr algn="ctr"/>
            <a:r>
              <a:rPr lang="en-US" sz="4800" b="1" dirty="0">
                <a:solidFill>
                  <a:srgbClr val="659D40"/>
                </a:solidFill>
              </a:rPr>
              <a:t>Furciferi Versuti®</a:t>
            </a:r>
          </a:p>
        </p:txBody>
      </p:sp>
      <p:sp>
        <p:nvSpPr>
          <p:cNvPr id="3" name="Content Placeholder 2"/>
          <p:cNvSpPr>
            <a:spLocks noGrp="1"/>
          </p:cNvSpPr>
          <p:nvPr>
            <p:ph idx="1"/>
          </p:nvPr>
        </p:nvSpPr>
        <p:spPr>
          <a:xfrm>
            <a:off x="1083468" y="1817266"/>
            <a:ext cx="10021888" cy="4114801"/>
          </a:xfrm>
        </p:spPr>
        <p:txBody>
          <a:bodyPr>
            <a:normAutofit fontScale="77500" lnSpcReduction="20000"/>
          </a:bodyPr>
          <a:lstStyle/>
          <a:p>
            <a:pPr marL="0" lvl="1" indent="0" algn="ctr">
              <a:spcBef>
                <a:spcPts val="0"/>
              </a:spcBef>
              <a:spcAft>
                <a:spcPts val="1800"/>
              </a:spcAft>
              <a:buNone/>
            </a:pPr>
            <a:r>
              <a:rPr lang="en-US" sz="2400" b="1" i="1" dirty="0"/>
              <a:t>Crafty Bastards Workshops offer unique fora that engage a nontraditional range of Subject Matter Experts to discover and mine breakout ideas using diverse conceptual and contextual lenses, enabling new institutional paradigms and overcoming hidden biases which hobble innovation.</a:t>
            </a:r>
            <a:endParaRPr lang="en-US" sz="2400" i="1" dirty="0"/>
          </a:p>
          <a:p>
            <a:pPr lvl="1">
              <a:spcBef>
                <a:spcPts val="0"/>
              </a:spcBef>
              <a:spcAft>
                <a:spcPts val="600"/>
              </a:spcAft>
              <a:buFont typeface="Arial"/>
              <a:buChar char="•"/>
            </a:pPr>
            <a:r>
              <a:rPr lang="en-US" sz="2400" dirty="0"/>
              <a:t>CBW addresses poorly or inaccurately identified emerging threats, challenges, and scenarios.</a:t>
            </a:r>
          </a:p>
          <a:p>
            <a:pPr marL="231775" lvl="1" indent="0">
              <a:spcBef>
                <a:spcPts val="0"/>
              </a:spcBef>
              <a:spcAft>
                <a:spcPts val="600"/>
              </a:spcAft>
              <a:buNone/>
            </a:pPr>
            <a:endParaRPr lang="en-US" sz="800" dirty="0"/>
          </a:p>
          <a:p>
            <a:pPr lvl="1">
              <a:spcBef>
                <a:spcPts val="0"/>
              </a:spcBef>
              <a:spcAft>
                <a:spcPts val="600"/>
              </a:spcAft>
              <a:buFont typeface="Arial"/>
              <a:buChar char="•"/>
            </a:pPr>
            <a:r>
              <a:rPr lang="en-US" sz="2400" dirty="0"/>
              <a:t>CBW identifies and exposes disruptive threats which may not fit the value chain, innovation cycle, or patterns of traditional threats.</a:t>
            </a:r>
          </a:p>
          <a:p>
            <a:pPr marL="231775" lvl="1" indent="0">
              <a:spcBef>
                <a:spcPts val="0"/>
              </a:spcBef>
              <a:spcAft>
                <a:spcPts val="600"/>
              </a:spcAft>
              <a:buNone/>
            </a:pPr>
            <a:endParaRPr lang="en-US" sz="800" dirty="0"/>
          </a:p>
          <a:p>
            <a:pPr lvl="1">
              <a:spcBef>
                <a:spcPts val="0"/>
              </a:spcBef>
              <a:spcAft>
                <a:spcPts val="600"/>
              </a:spcAft>
              <a:buFont typeface="Arial"/>
              <a:buChar char="•"/>
            </a:pPr>
            <a:r>
              <a:rPr lang="en-US" sz="2400" dirty="0">
                <a:solidFill>
                  <a:srgbClr val="FF0000"/>
                </a:solidFill>
              </a:rPr>
              <a:t>CBW DNA: Thinking faster than the speed of threat requires refined cognitive agility and the habitual acceptance of divergent opinions and earned experience. </a:t>
            </a:r>
          </a:p>
          <a:p>
            <a:pPr marL="0" indent="0">
              <a:buNone/>
            </a:pPr>
            <a:endParaRPr lang="en-US" i="1"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uk-UA" smtClean="0"/>
              <a:pPr/>
              <a:t>6</a:t>
            </a:fld>
            <a:endParaRPr lang="uk-UA" dirty="0"/>
          </a:p>
        </p:txBody>
      </p:sp>
      <p:sp>
        <p:nvSpPr>
          <p:cNvPr id="6" name="Footer Placeholder 1"/>
          <p:cNvSpPr txBox="1">
            <a:spLocks/>
          </p:cNvSpPr>
          <p:nvPr/>
        </p:nvSpPr>
        <p:spPr>
          <a:xfrm>
            <a:off x="1522413"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KGH  Proprietary</a:t>
            </a:r>
          </a:p>
        </p:txBody>
      </p:sp>
      <p:pic>
        <p:nvPicPr>
          <p:cNvPr id="7" name="Picture 6" descr="KGH Logo_large.png">
            <a:extLst>
              <a:ext uri="{FF2B5EF4-FFF2-40B4-BE49-F238E27FC236}">
                <a16:creationId xmlns="" xmlns:a16="http://schemas.microsoft.com/office/drawing/2014/main" id="{BF38F516-D4E9-46B2-B726-A6BB89977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612" y="6019800"/>
            <a:ext cx="1383128" cy="457200"/>
          </a:xfrm>
          <a:prstGeom prst="rect">
            <a:avLst/>
          </a:prstGeom>
        </p:spPr>
      </p:pic>
      <p:pic>
        <p:nvPicPr>
          <p:cNvPr id="8" name="Picture 7">
            <a:extLst>
              <a:ext uri="{FF2B5EF4-FFF2-40B4-BE49-F238E27FC236}">
                <a16:creationId xmlns="" xmlns:a16="http://schemas.microsoft.com/office/drawing/2014/main" id="{2736C376-5668-4A62-B4CD-7EF0C9D98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12" y="4947993"/>
            <a:ext cx="1828800" cy="1828800"/>
          </a:xfrm>
          <a:prstGeom prst="rect">
            <a:avLst/>
          </a:prstGeom>
        </p:spPr>
      </p:pic>
      <p:sp>
        <p:nvSpPr>
          <p:cNvPr id="9" name="Rectangle 8">
            <a:extLst>
              <a:ext uri="{FF2B5EF4-FFF2-40B4-BE49-F238E27FC236}">
                <a16:creationId xmlns="" xmlns:a16="http://schemas.microsoft.com/office/drawing/2014/main" id="{A8B3B094-4828-45E5-AC88-E1FB02EAED9A}"/>
              </a:ext>
            </a:extLst>
          </p:cNvPr>
          <p:cNvSpPr>
            <a:spLocks noChangeAspect="1"/>
          </p:cNvSpPr>
          <p:nvPr/>
        </p:nvSpPr>
        <p:spPr>
          <a:xfrm>
            <a:off x="2148097" y="5525869"/>
            <a:ext cx="1034629" cy="646331"/>
          </a:xfrm>
          <a:prstGeom prst="rect">
            <a:avLst/>
          </a:prstGeom>
        </p:spPr>
        <p:txBody>
          <a:bodyPr wrap="square">
            <a:spAutoFit/>
          </a:bodyPr>
          <a:lstStyle/>
          <a:p>
            <a:r>
              <a:rPr lang="en-US" sz="3600" dirty="0">
                <a:solidFill>
                  <a:srgbClr val="006400"/>
                </a:solidFill>
              </a:rPr>
              <a:t>®</a:t>
            </a:r>
            <a:endParaRPr lang="en-US" sz="3600" dirty="0"/>
          </a:p>
        </p:txBody>
      </p:sp>
    </p:spTree>
    <p:extLst>
      <p:ext uri="{BB962C8B-B14F-4D97-AF65-F5344CB8AC3E}">
        <p14:creationId xmlns:p14="http://schemas.microsoft.com/office/powerpoint/2010/main" val="861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75" y="152399"/>
            <a:ext cx="11108737" cy="1371600"/>
          </a:xfrm>
        </p:spPr>
        <p:txBody>
          <a:bodyPr>
            <a:noAutofit/>
          </a:bodyPr>
          <a:lstStyle/>
          <a:p>
            <a:pPr algn="ctr"/>
            <a:r>
              <a:rPr lang="en-US" sz="4800" b="1" dirty="0">
                <a:solidFill>
                  <a:srgbClr val="659D40"/>
                </a:solidFill>
              </a:rPr>
              <a:t>Emerging Technology Innovation Center (ETIC™)</a:t>
            </a:r>
          </a:p>
        </p:txBody>
      </p:sp>
      <p:sp>
        <p:nvSpPr>
          <p:cNvPr id="3" name="Content Placeholder 2"/>
          <p:cNvSpPr>
            <a:spLocks noGrp="1"/>
          </p:cNvSpPr>
          <p:nvPr>
            <p:ph idx="1"/>
          </p:nvPr>
        </p:nvSpPr>
        <p:spPr>
          <a:xfrm>
            <a:off x="1226640" y="1689845"/>
            <a:ext cx="10880136" cy="4114801"/>
          </a:xfrm>
        </p:spPr>
        <p:txBody>
          <a:bodyPr>
            <a:normAutofit/>
          </a:bodyPr>
          <a:lstStyle/>
          <a:p>
            <a:r>
              <a:rPr lang="en-US" dirty="0"/>
              <a:t>ETIC  provides a venue for identifying, evaluating, exploiting, and enhancing select technologies relevant to our clients.</a:t>
            </a:r>
          </a:p>
          <a:p>
            <a:r>
              <a:rPr lang="en-US" dirty="0"/>
              <a:t>ETIC employs a discovery process for new/novel technologies and the combination or recombination of which provide alternative solutions and approaches to complex challenges. </a:t>
            </a:r>
          </a:p>
          <a:p>
            <a:r>
              <a:rPr lang="en-US" dirty="0"/>
              <a:t>ETIC develops actionable cutting-edge applications needed to successfully launch an emerging technology leveraging practitioner-earned knowledge across the public and private sector domains.</a:t>
            </a:r>
            <a:endParaRPr lang="en-US" dirty="0">
              <a:solidFill>
                <a:srgbClr val="FF0000"/>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7</a:t>
            </a:fld>
            <a:endParaRPr lang="en-US" dirty="0"/>
          </a:p>
        </p:txBody>
      </p:sp>
      <p:sp>
        <p:nvSpPr>
          <p:cNvPr id="6" name="Footer Placeholder 1"/>
          <p:cNvSpPr txBox="1">
            <a:spLocks/>
          </p:cNvSpPr>
          <p:nvPr/>
        </p:nvSpPr>
        <p:spPr>
          <a:xfrm>
            <a:off x="1522413"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KGH  Proprietary</a:t>
            </a:r>
          </a:p>
        </p:txBody>
      </p:sp>
      <p:pic>
        <p:nvPicPr>
          <p:cNvPr id="7" name="Picture 6" descr="KGH Logo_large.png">
            <a:extLst>
              <a:ext uri="{FF2B5EF4-FFF2-40B4-BE49-F238E27FC236}">
                <a16:creationId xmlns="" xmlns:a16="http://schemas.microsoft.com/office/drawing/2014/main" id="{1749EEFD-12F5-4B3E-A2FD-F0B37B3AA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612" y="6019800"/>
            <a:ext cx="1383128" cy="457200"/>
          </a:xfrm>
          <a:prstGeom prst="rect">
            <a:avLst/>
          </a:prstGeom>
        </p:spPr>
      </p:pic>
      <p:pic>
        <p:nvPicPr>
          <p:cNvPr id="8" name="Picture 7">
            <a:extLst>
              <a:ext uri="{FF2B5EF4-FFF2-40B4-BE49-F238E27FC236}">
                <a16:creationId xmlns="" xmlns:a16="http://schemas.microsoft.com/office/drawing/2014/main" id="{DE775FA5-F3DE-4213-9D9E-68B9AF776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59" y="4938074"/>
            <a:ext cx="1840587" cy="1874331"/>
          </a:xfrm>
          <a:prstGeom prst="rect">
            <a:avLst/>
          </a:prstGeom>
        </p:spPr>
      </p:pic>
      <p:sp>
        <p:nvSpPr>
          <p:cNvPr id="9" name="Rectangle 8">
            <a:extLst>
              <a:ext uri="{FF2B5EF4-FFF2-40B4-BE49-F238E27FC236}">
                <a16:creationId xmlns="" xmlns:a16="http://schemas.microsoft.com/office/drawing/2014/main" id="{0FFD8988-C3EB-46FC-9E12-D51F17E52DFF}"/>
              </a:ext>
            </a:extLst>
          </p:cNvPr>
          <p:cNvSpPr/>
          <p:nvPr/>
        </p:nvSpPr>
        <p:spPr>
          <a:xfrm>
            <a:off x="2402721" y="5484167"/>
            <a:ext cx="447558" cy="461665"/>
          </a:xfrm>
          <a:prstGeom prst="rect">
            <a:avLst/>
          </a:prstGeom>
        </p:spPr>
        <p:txBody>
          <a:bodyPr wrap="none">
            <a:spAutoFit/>
          </a:bodyPr>
          <a:lstStyle/>
          <a:p>
            <a:r>
              <a:rPr lang="en-US" sz="2400" b="1" dirty="0">
                <a:solidFill>
                  <a:schemeClr val="accent2">
                    <a:lumMod val="75000"/>
                  </a:schemeClr>
                </a:solidFill>
              </a:rPr>
              <a:t>™</a:t>
            </a:r>
            <a:endParaRPr lang="en-US" sz="2400" dirty="0">
              <a:solidFill>
                <a:schemeClr val="accent2">
                  <a:lumMod val="75000"/>
                </a:schemeClr>
              </a:solidFill>
            </a:endParaRPr>
          </a:p>
        </p:txBody>
      </p:sp>
    </p:spTree>
    <p:extLst>
      <p:ext uri="{BB962C8B-B14F-4D97-AF65-F5344CB8AC3E}">
        <p14:creationId xmlns:p14="http://schemas.microsoft.com/office/powerpoint/2010/main" val="187954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487444"/>
            <a:ext cx="9144001" cy="1371600"/>
          </a:xfrm>
        </p:spPr>
        <p:txBody>
          <a:bodyPr>
            <a:normAutofit fontScale="90000"/>
          </a:bodyPr>
          <a:lstStyle/>
          <a:p>
            <a:pPr algn="ctr"/>
            <a:r>
              <a:rPr lang="en-US" sz="4800" b="1" dirty="0">
                <a:solidFill>
                  <a:srgbClr val="659D40"/>
                </a:solidFill>
              </a:rPr>
              <a:t>Preparedness Without Paranoia™</a:t>
            </a:r>
          </a:p>
        </p:txBody>
      </p:sp>
      <p:sp>
        <p:nvSpPr>
          <p:cNvPr id="3" name="Content Placeholder 2"/>
          <p:cNvSpPr>
            <a:spLocks noGrp="1"/>
          </p:cNvSpPr>
          <p:nvPr>
            <p:ph idx="1"/>
          </p:nvPr>
        </p:nvSpPr>
        <p:spPr>
          <a:xfrm>
            <a:off x="989013" y="1442032"/>
            <a:ext cx="10439400" cy="5219701"/>
          </a:xfrm>
        </p:spPr>
        <p:txBody>
          <a:bodyPr>
            <a:normAutofit fontScale="92500" lnSpcReduction="20000"/>
          </a:bodyPr>
          <a:lstStyle/>
          <a:p>
            <a:pPr lvl="0"/>
            <a:r>
              <a:rPr lang="en-US" sz="2200" dirty="0"/>
              <a:t>Preparedness Without Paranoia™ (PWP) is an approach that fosters an educated, engaged and resilient organization whose workforce, once trained, will be prepared, confident and capable of reacting appropriately and effectively to active threat.</a:t>
            </a:r>
          </a:p>
          <a:p>
            <a:pPr lvl="0"/>
            <a:r>
              <a:rPr lang="en-US" sz="2200" dirty="0">
                <a:solidFill>
                  <a:srgbClr val="FF0000"/>
                </a:solidFill>
              </a:rPr>
              <a:t>The core PWP approach equips organizations and their workforce with the knowledge to Prepare for, Respond to, and Recover from active threats, a capability which transcends where we work, where we serve, where we worship, where we learn, where we shop, and where we play. </a:t>
            </a:r>
          </a:p>
          <a:p>
            <a:pPr lvl="0"/>
            <a:r>
              <a:rPr lang="en-US" sz="2200" dirty="0"/>
              <a:t>PWP provides training on situational awareness to: a) understand today’s multidimensional threat environment, b) recognize telltale signs of an evolving threat, c) empower people to take effective action, and d) understand how to recover and resume one’s daily activities in an effective manner.</a:t>
            </a:r>
          </a:p>
          <a:p>
            <a:pPr lvl="0"/>
            <a:r>
              <a:rPr lang="en-US" sz="2200" dirty="0"/>
              <a:t>Minor Visions™ extends KGH’s Preparedness Without Paranoia™ (PWP) approach with an eye towards the next generation of citizenry.  KGH’s “Security is Cool” approach is PWP customized for </a:t>
            </a:r>
            <a:r>
              <a:rPr lang="en-US" sz="2200" dirty="0">
                <a:solidFill>
                  <a:srgbClr val="FF0000"/>
                </a:solidFill>
              </a:rPr>
              <a:t>kids-our most valuable yet most vulnerable national asset.  </a:t>
            </a:r>
          </a:p>
          <a:p>
            <a:endParaRPr lang="en-US" sz="2200" dirty="0">
              <a:solidFill>
                <a:srgbClr val="FF00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pPr/>
              <a:t>8</a:t>
            </a:fld>
            <a:endParaRPr lang="en-US" dirty="0"/>
          </a:p>
        </p:txBody>
      </p:sp>
      <p:sp>
        <p:nvSpPr>
          <p:cNvPr id="6" name="Footer Placeholder 1"/>
          <p:cNvSpPr txBox="1">
            <a:spLocks/>
          </p:cNvSpPr>
          <p:nvPr/>
        </p:nvSpPr>
        <p:spPr>
          <a:xfrm>
            <a:off x="1522413" y="6400800"/>
            <a:ext cx="8762999" cy="27622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KGH  Proprietary</a:t>
            </a:r>
          </a:p>
        </p:txBody>
      </p:sp>
      <p:pic>
        <p:nvPicPr>
          <p:cNvPr id="7" name="Picture 6" descr="KGH Logo_large.png">
            <a:extLst>
              <a:ext uri="{FF2B5EF4-FFF2-40B4-BE49-F238E27FC236}">
                <a16:creationId xmlns="" xmlns:a16="http://schemas.microsoft.com/office/drawing/2014/main" id="{387EEFE8-E2E8-4ECB-8A8F-C0A0B810C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612" y="6019800"/>
            <a:ext cx="1383128" cy="457200"/>
          </a:xfrm>
          <a:prstGeom prst="rect">
            <a:avLst/>
          </a:prstGeom>
        </p:spPr>
      </p:pic>
    </p:spTree>
    <p:extLst>
      <p:ext uri="{BB962C8B-B14F-4D97-AF65-F5344CB8AC3E}">
        <p14:creationId xmlns:p14="http://schemas.microsoft.com/office/powerpoint/2010/main" val="233669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View</Template>
  <TotalTime>1669</TotalTime>
  <Words>726</Words>
  <Application>Microsoft Macintosh PowerPoint</Application>
  <PresentationFormat>Custom</PresentationFormat>
  <Paragraphs>62</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Corbel</vt:lpstr>
      <vt:lpstr>Mangal</vt:lpstr>
      <vt:lpstr>MS Shell Dlg 2</vt:lpstr>
      <vt:lpstr>Symbol</vt:lpstr>
      <vt:lpstr>Wingdings</vt:lpstr>
      <vt:lpstr>Wingdings 3</vt:lpstr>
      <vt:lpstr>Madison</vt:lpstr>
      <vt:lpstr>PowerPoint Presentation</vt:lpstr>
      <vt:lpstr>KGH Mission Space</vt:lpstr>
      <vt:lpstr>Who We Are</vt:lpstr>
      <vt:lpstr>What We Do &amp; How We Do It!</vt:lpstr>
      <vt:lpstr>Education and Training</vt:lpstr>
      <vt:lpstr>Furciferi Versuti®</vt:lpstr>
      <vt:lpstr>Emerging Technology Innovation Center (ETIC™)</vt:lpstr>
      <vt:lpstr>Preparedness Without Paranoia™</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Amanda Wilmore</dc:creator>
  <cp:lastModifiedBy>Microsoft Office User</cp:lastModifiedBy>
  <cp:revision>139</cp:revision>
  <cp:lastPrinted>2017-01-31T15:47:33Z</cp:lastPrinted>
  <dcterms:created xsi:type="dcterms:W3CDTF">2017-01-10T20:31:03Z</dcterms:created>
  <dcterms:modified xsi:type="dcterms:W3CDTF">2018-01-20T15:45:35Z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